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259" r:id="rId5"/>
    <p:sldId id="257" r:id="rId6"/>
    <p:sldId id="260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3352F02-67DC-C4BA-A7A8-42F780CB0A49}" name="Габриела Валентинова Пашкунова" initials="ГВП" userId="S::gpashkunov@office365student.uni-sofia.bg::f176402d-2b88-42db-ae3b-50a9a8ff649d" providerId="AD"/>
  <p188:author id="{530E6EBD-63F9-A81F-8880-4F80F5855D0D}" name="Silviya Stoyova" initials="SS" userId="S::SStoyova@postbank.bg::793a4fa4-17dc-4088-bb7a-7698d0e3644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F77"/>
    <a:srgbClr val="00529C"/>
    <a:srgbClr val="EBF4F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F5C9EC-CDEB-8530-3B60-E87083D294A9}" v="259" dt="2025-10-17T16:49:46.831"/>
    <p1510:client id="{7790865A-6938-4C3E-9003-13418D8AF394}" v="7" dt="2025-10-17T06:33:52.0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0241" autoAdjust="0"/>
    <p:restoredTop sz="94640"/>
  </p:normalViewPr>
  <p:slideViewPr>
    <p:cSldViewPr snapToGrid="0">
      <p:cViewPr>
        <p:scale>
          <a:sx n="70" d="100"/>
          <a:sy n="70" d="100"/>
        </p:scale>
        <p:origin x="2837" y="-9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briela V. Pashkunova" userId="S::gpashkunova@postbank.bg::759cb786-1029-4fdf-aa92-b043fa1c8e6d" providerId="AD" clId="Web-{23F5C9EC-CDEB-8530-3B60-E87083D294A9}"/>
    <pc:docChg chg="modSld">
      <pc:chgData name="Gabriela V. Pashkunova" userId="S::gpashkunova@postbank.bg::759cb786-1029-4fdf-aa92-b043fa1c8e6d" providerId="AD" clId="Web-{23F5C9EC-CDEB-8530-3B60-E87083D294A9}" dt="2025-10-17T16:49:45.347" v="202"/>
      <pc:docMkLst>
        <pc:docMk/>
      </pc:docMkLst>
      <pc:sldChg chg="modSp">
        <pc:chgData name="Gabriela V. Pashkunova" userId="S::gpashkunova@postbank.bg::759cb786-1029-4fdf-aa92-b043fa1c8e6d" providerId="AD" clId="Web-{23F5C9EC-CDEB-8530-3B60-E87083D294A9}" dt="2025-10-17T16:43:15.661" v="129"/>
        <pc:sldMkLst>
          <pc:docMk/>
          <pc:sldMk cId="1472939661" sldId="259"/>
        </pc:sldMkLst>
        <pc:grpChg chg="mod">
          <ac:chgData name="Gabriela V. Pashkunova" userId="S::gpashkunova@postbank.bg::759cb786-1029-4fdf-aa92-b043fa1c8e6d" providerId="AD" clId="Web-{23F5C9EC-CDEB-8530-3B60-E87083D294A9}" dt="2025-10-17T16:42:51.692" v="101" actId="1076"/>
          <ac:grpSpMkLst>
            <pc:docMk/>
            <pc:sldMk cId="1472939661" sldId="259"/>
            <ac:grpSpMk id="6" creationId="{69D06646-6D1B-A5DB-687A-1ED6BCA434BC}"/>
          </ac:grpSpMkLst>
        </pc:grpChg>
        <pc:graphicFrameChg chg="mod modGraphic">
          <ac:chgData name="Gabriela V. Pashkunova" userId="S::gpashkunova@postbank.bg::759cb786-1029-4fdf-aa92-b043fa1c8e6d" providerId="AD" clId="Web-{23F5C9EC-CDEB-8530-3B60-E87083D294A9}" dt="2025-10-17T16:43:15.661" v="129"/>
          <ac:graphicFrameMkLst>
            <pc:docMk/>
            <pc:sldMk cId="1472939661" sldId="259"/>
            <ac:graphicFrameMk id="2" creationId="{1F532739-40B3-99BC-4512-09662778510F}"/>
          </ac:graphicFrameMkLst>
        </pc:graphicFrameChg>
      </pc:sldChg>
      <pc:sldChg chg="addSp delSp modSp">
        <pc:chgData name="Gabriela V. Pashkunova" userId="S::gpashkunova@postbank.bg::759cb786-1029-4fdf-aa92-b043fa1c8e6d" providerId="AD" clId="Web-{23F5C9EC-CDEB-8530-3B60-E87083D294A9}" dt="2025-10-17T16:49:45.347" v="202"/>
        <pc:sldMkLst>
          <pc:docMk/>
          <pc:sldMk cId="784869206" sldId="260"/>
        </pc:sldMkLst>
        <pc:graphicFrameChg chg="mod modGraphic">
          <ac:chgData name="Gabriela V. Pashkunova" userId="S::gpashkunova@postbank.bg::759cb786-1029-4fdf-aa92-b043fa1c8e6d" providerId="AD" clId="Web-{23F5C9EC-CDEB-8530-3B60-E87083D294A9}" dt="2025-10-17T16:49:45.347" v="202"/>
          <ac:graphicFrameMkLst>
            <pc:docMk/>
            <pc:sldMk cId="784869206" sldId="260"/>
            <ac:graphicFrameMk id="2" creationId="{337C4CF3-DDED-BD17-7568-D177C51525D7}"/>
          </ac:graphicFrameMkLst>
        </pc:graphicFrameChg>
        <pc:graphicFrameChg chg="add del mod">
          <ac:chgData name="Gabriela V. Pashkunova" userId="S::gpashkunova@postbank.bg::759cb786-1029-4fdf-aa92-b043fa1c8e6d" providerId="AD" clId="Web-{23F5C9EC-CDEB-8530-3B60-E87083D294A9}" dt="2025-10-17T16:44:16.305" v="192"/>
          <ac:graphicFrameMkLst>
            <pc:docMk/>
            <pc:sldMk cId="784869206" sldId="260"/>
            <ac:graphicFrameMk id="12" creationId="{5B927DAC-A084-9AA1-52EC-0D58E8F4536A}"/>
          </ac:graphicFrameMkLst>
        </pc:graphicFrameChg>
        <pc:graphicFrameChg chg="add del mod">
          <ac:chgData name="Gabriela V. Pashkunova" userId="S::gpashkunova@postbank.bg::759cb786-1029-4fdf-aa92-b043fa1c8e6d" providerId="AD" clId="Web-{23F5C9EC-CDEB-8530-3B60-E87083D294A9}" dt="2025-10-17T16:44:23.461" v="194"/>
          <ac:graphicFrameMkLst>
            <pc:docMk/>
            <pc:sldMk cId="784869206" sldId="260"/>
            <ac:graphicFrameMk id="15" creationId="{177B4865-03D8-1840-0690-8F7B40361AA8}"/>
          </ac:graphicFrameMkLst>
        </pc:graphicFrameChg>
      </pc:sldChg>
    </pc:docChg>
  </pc:docChgLst>
  <pc:docChgLst>
    <pc:chgData name="Gabriela V. Pashkunova" userId="759cb786-1029-4fdf-aa92-b043fa1c8e6d" providerId="ADAL" clId="{1E3DB8E1-F622-4940-B75E-B842659ACD15}"/>
    <pc:docChg chg="undo custSel modSld">
      <pc:chgData name="Gabriela V. Pashkunova" userId="759cb786-1029-4fdf-aa92-b043fa1c8e6d" providerId="ADAL" clId="{1E3DB8E1-F622-4940-B75E-B842659ACD15}" dt="2025-10-17T06:42:36.525" v="83" actId="1035"/>
      <pc:docMkLst>
        <pc:docMk/>
      </pc:docMkLst>
      <pc:sldChg chg="modSp mod">
        <pc:chgData name="Gabriela V. Pashkunova" userId="759cb786-1029-4fdf-aa92-b043fa1c8e6d" providerId="ADAL" clId="{1E3DB8E1-F622-4940-B75E-B842659ACD15}" dt="2025-10-17T06:33:52.003" v="80"/>
        <pc:sldMkLst>
          <pc:docMk/>
          <pc:sldMk cId="1472939661" sldId="259"/>
        </pc:sldMkLst>
        <pc:spChg chg="mod">
          <ac:chgData name="Gabriela V. Pashkunova" userId="759cb786-1029-4fdf-aa92-b043fa1c8e6d" providerId="ADAL" clId="{1E3DB8E1-F622-4940-B75E-B842659ACD15}" dt="2025-10-17T06:33:00.294" v="72" actId="1036"/>
          <ac:spMkLst>
            <pc:docMk/>
            <pc:sldMk cId="1472939661" sldId="259"/>
            <ac:spMk id="14" creationId="{72A71E2E-0978-7950-9756-C5AEFD31DD3E}"/>
          </ac:spMkLst>
        </pc:spChg>
        <pc:graphicFrameChg chg="mod modGraphic">
          <ac:chgData name="Gabriela V. Pashkunova" userId="759cb786-1029-4fdf-aa92-b043fa1c8e6d" providerId="ADAL" clId="{1E3DB8E1-F622-4940-B75E-B842659ACD15}" dt="2025-10-17T06:33:52.003" v="80"/>
          <ac:graphicFrameMkLst>
            <pc:docMk/>
            <pc:sldMk cId="1472939661" sldId="259"/>
            <ac:graphicFrameMk id="3" creationId="{23F92AD6-206C-CA20-7818-386A39C5C19B}"/>
          </ac:graphicFrameMkLst>
        </pc:graphicFrameChg>
      </pc:sldChg>
      <pc:sldChg chg="modSp mod">
        <pc:chgData name="Gabriela V. Pashkunova" userId="759cb786-1029-4fdf-aa92-b043fa1c8e6d" providerId="ADAL" clId="{1E3DB8E1-F622-4940-B75E-B842659ACD15}" dt="2025-10-17T06:42:36.525" v="83" actId="1035"/>
        <pc:sldMkLst>
          <pc:docMk/>
          <pc:sldMk cId="784869206" sldId="260"/>
        </pc:sldMkLst>
        <pc:spChg chg="mod">
          <ac:chgData name="Gabriela V. Pashkunova" userId="759cb786-1029-4fdf-aa92-b043fa1c8e6d" providerId="ADAL" clId="{1E3DB8E1-F622-4940-B75E-B842659ACD15}" dt="2025-10-17T06:42:36.525" v="83" actId="1035"/>
          <ac:spMkLst>
            <pc:docMk/>
            <pc:sldMk cId="784869206" sldId="260"/>
            <ac:spMk id="14" creationId="{15A18896-40A1-C53D-710A-7FF76E60AEA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48F44-70D0-4C08-B49A-33CBBCD2F57D}" type="datetimeFigureOut">
              <a:rPr lang="bg-BG" smtClean="0"/>
              <a:t>20/10/2025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204D4-89B8-4332-BB7A-2BCDE91E3BF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2456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9C9B-1097-4322-B8E7-0BBA405C1891}" type="datetime1">
              <a:rPr lang="bg-BG" smtClean="0"/>
              <a:t>20/10/2025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44436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5F1A8-0A92-434A-82E6-7431CF1E8540}" type="datetime1">
              <a:rPr lang="bg-BG" smtClean="0"/>
              <a:t>20/10/2025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5662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4BD6F-5BC1-45E0-895C-49B3F74A015F}" type="datetime1">
              <a:rPr lang="bg-BG" smtClean="0"/>
              <a:t>20/10/2025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5630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243E-5DB2-4D57-9448-3722C2B0A933}" type="datetime1">
              <a:rPr lang="bg-BG" smtClean="0"/>
              <a:t>20/10/2025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8988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80CF6-A50C-4FCC-9C2B-84A7396C7857}" type="datetime1">
              <a:rPr lang="bg-BG" smtClean="0"/>
              <a:t>20/10/2025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3085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568D-24AB-49E3-B85C-30A4BE270C30}" type="datetime1">
              <a:rPr lang="bg-BG" smtClean="0"/>
              <a:t>20/10/2025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52557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4064-F161-46FC-B24E-658B1CD9329F}" type="datetime1">
              <a:rPr lang="bg-BG" smtClean="0"/>
              <a:t>20/10/2025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1130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2E24-8DEA-42DC-B6D8-55FF6C12E412}" type="datetime1">
              <a:rPr lang="bg-BG" smtClean="0"/>
              <a:t>20/10/2025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92616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5135-2986-43AF-9669-810CFED0C622}" type="datetime1">
              <a:rPr lang="bg-BG" smtClean="0"/>
              <a:t>20/10/2025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13323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7A55-5857-4D13-98A2-185F11E625B7}" type="datetime1">
              <a:rPr lang="bg-BG" smtClean="0"/>
              <a:t>20/10/2025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03147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D26A-AB43-4740-8A23-9874E4E7FEAA}" type="datetime1">
              <a:rPr lang="bg-BG" smtClean="0"/>
              <a:t>20/10/2025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09867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513F56-08A6-468D-A0C0-B710EE879714}" type="datetime1">
              <a:rPr lang="bg-BG" smtClean="0"/>
              <a:t>20/10/2025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82442A-4A36-437E-A510-1E2EA1794A89}" type="slidenum">
              <a:rPr lang="bg-BG" smtClean="0"/>
              <a:t>‹#›</a:t>
            </a:fld>
            <a:endParaRPr lang="bg-B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D01B97-C647-A17D-FFFC-7F6338D8A84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9690100"/>
            <a:ext cx="7127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bg-BG" sz="1000" dirty="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1000" dirty="0" err="1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bg-BG" sz="1000" dirty="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1000" dirty="0" err="1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</a:t>
            </a:r>
            <a:r>
              <a:rPr lang="bg-BG" sz="1000" dirty="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4499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29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A25567-EE27-BCCB-EFDC-2C7EBB1C0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B97C052-53B6-4BD4-6B03-3A66E89DFDD9}"/>
              </a:ext>
            </a:extLst>
          </p:cNvPr>
          <p:cNvSpPr/>
          <p:nvPr/>
        </p:nvSpPr>
        <p:spPr>
          <a:xfrm>
            <a:off x="270667" y="111648"/>
            <a:ext cx="2062958" cy="584775"/>
          </a:xfrm>
          <a:prstGeom prst="roundRect">
            <a:avLst>
              <a:gd name="adj" fmla="val 150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69D06646-6D1B-A5DB-687A-1ED6BCA434BC}"/>
              </a:ext>
            </a:extLst>
          </p:cNvPr>
          <p:cNvGrpSpPr/>
          <p:nvPr/>
        </p:nvGrpSpPr>
        <p:grpSpPr>
          <a:xfrm>
            <a:off x="270667" y="433424"/>
            <a:ext cx="6289967" cy="9141794"/>
            <a:chOff x="0" y="0"/>
            <a:chExt cx="4452530" cy="2356159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41A6A108-E935-4878-7F15-45366D08CC9A}"/>
                </a:ext>
              </a:extLst>
            </p:cNvPr>
            <p:cNvSpPr/>
            <p:nvPr/>
          </p:nvSpPr>
          <p:spPr>
            <a:xfrm>
              <a:off x="0" y="0"/>
              <a:ext cx="4452530" cy="2356159"/>
            </a:xfrm>
            <a:custGeom>
              <a:avLst/>
              <a:gdLst/>
              <a:ahLst/>
              <a:cxnLst/>
              <a:rect l="l" t="t" r="r" b="b"/>
              <a:pathLst>
                <a:path w="4452530" h="2356159">
                  <a:moveTo>
                    <a:pt x="23355" y="0"/>
                  </a:moveTo>
                  <a:lnTo>
                    <a:pt x="4429175" y="0"/>
                  </a:lnTo>
                  <a:cubicBezTo>
                    <a:pt x="4435369" y="0"/>
                    <a:pt x="4441310" y="2461"/>
                    <a:pt x="4445689" y="6841"/>
                  </a:cubicBezTo>
                  <a:cubicBezTo>
                    <a:pt x="4450069" y="11221"/>
                    <a:pt x="4452530" y="17161"/>
                    <a:pt x="4452530" y="23355"/>
                  </a:cubicBezTo>
                  <a:lnTo>
                    <a:pt x="4452530" y="2332804"/>
                  </a:lnTo>
                  <a:cubicBezTo>
                    <a:pt x="4452530" y="2338998"/>
                    <a:pt x="4450069" y="2344938"/>
                    <a:pt x="4445689" y="2349318"/>
                  </a:cubicBezTo>
                  <a:cubicBezTo>
                    <a:pt x="4441310" y="2353698"/>
                    <a:pt x="4435369" y="2356159"/>
                    <a:pt x="4429175" y="2356159"/>
                  </a:cubicBezTo>
                  <a:lnTo>
                    <a:pt x="23355" y="2356159"/>
                  </a:lnTo>
                  <a:cubicBezTo>
                    <a:pt x="17161" y="2356159"/>
                    <a:pt x="11221" y="2353698"/>
                    <a:pt x="6841" y="2349318"/>
                  </a:cubicBezTo>
                  <a:cubicBezTo>
                    <a:pt x="2461" y="2344938"/>
                    <a:pt x="0" y="2338998"/>
                    <a:pt x="0" y="2332804"/>
                  </a:cubicBezTo>
                  <a:lnTo>
                    <a:pt x="0" y="23355"/>
                  </a:lnTo>
                  <a:cubicBezTo>
                    <a:pt x="0" y="17161"/>
                    <a:pt x="2461" y="11221"/>
                    <a:pt x="6841" y="6841"/>
                  </a:cubicBezTo>
                  <a:cubicBezTo>
                    <a:pt x="11221" y="2461"/>
                    <a:pt x="17161" y="0"/>
                    <a:pt x="23355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8" name="TextBox 4">
              <a:extLst>
                <a:ext uri="{FF2B5EF4-FFF2-40B4-BE49-F238E27FC236}">
                  <a16:creationId xmlns:a16="http://schemas.microsoft.com/office/drawing/2014/main" id="{001B4FC3-F138-6C27-0117-86691A5D7043}"/>
                </a:ext>
              </a:extLst>
            </p:cNvPr>
            <p:cNvSpPr txBox="1"/>
            <p:nvPr/>
          </p:nvSpPr>
          <p:spPr>
            <a:xfrm>
              <a:off x="0" y="-38100"/>
              <a:ext cx="4452530" cy="23942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3F92AD6-206C-CA20-7818-386A39C5C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803123"/>
              </p:ext>
            </p:extLst>
          </p:nvPr>
        </p:nvGraphicFramePr>
        <p:xfrm>
          <a:off x="425810" y="2620827"/>
          <a:ext cx="5960703" cy="1438654"/>
        </p:xfrm>
        <a:graphic>
          <a:graphicData uri="http://schemas.openxmlformats.org/drawingml/2006/table">
            <a:tbl>
              <a:tblPr/>
              <a:tblGrid>
                <a:gridCol w="542791">
                  <a:extLst>
                    <a:ext uri="{9D8B030D-6E8A-4147-A177-3AD203B41FA5}">
                      <a16:colId xmlns:a16="http://schemas.microsoft.com/office/drawing/2014/main" val="3969723894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3449179087"/>
                    </a:ext>
                  </a:extLst>
                </a:gridCol>
                <a:gridCol w="583974">
                  <a:extLst>
                    <a:ext uri="{9D8B030D-6E8A-4147-A177-3AD203B41FA5}">
                      <a16:colId xmlns:a16="http://schemas.microsoft.com/office/drawing/2014/main" val="1501409288"/>
                    </a:ext>
                  </a:extLst>
                </a:gridCol>
                <a:gridCol w="266700">
                  <a:extLst>
                    <a:ext uri="{9D8B030D-6E8A-4147-A177-3AD203B41FA5}">
                      <a16:colId xmlns:a16="http://schemas.microsoft.com/office/drawing/2014/main" val="449488234"/>
                    </a:ext>
                  </a:extLst>
                </a:gridCol>
                <a:gridCol w="306748">
                  <a:extLst>
                    <a:ext uri="{9D8B030D-6E8A-4147-A177-3AD203B41FA5}">
                      <a16:colId xmlns:a16="http://schemas.microsoft.com/office/drawing/2014/main" val="2112142111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827528343"/>
                    </a:ext>
                  </a:extLst>
                </a:gridCol>
                <a:gridCol w="333375">
                  <a:extLst>
                    <a:ext uri="{9D8B030D-6E8A-4147-A177-3AD203B41FA5}">
                      <a16:colId xmlns:a16="http://schemas.microsoft.com/office/drawing/2014/main" val="1697704254"/>
                    </a:ext>
                  </a:extLst>
                </a:gridCol>
                <a:gridCol w="276225">
                  <a:extLst>
                    <a:ext uri="{9D8B030D-6E8A-4147-A177-3AD203B41FA5}">
                      <a16:colId xmlns:a16="http://schemas.microsoft.com/office/drawing/2014/main" val="3253446670"/>
                    </a:ext>
                  </a:extLst>
                </a:gridCol>
                <a:gridCol w="276225">
                  <a:extLst>
                    <a:ext uri="{9D8B030D-6E8A-4147-A177-3AD203B41FA5}">
                      <a16:colId xmlns:a16="http://schemas.microsoft.com/office/drawing/2014/main" val="327516082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1565970002"/>
                    </a:ext>
                  </a:extLst>
                </a:gridCol>
                <a:gridCol w="257175">
                  <a:extLst>
                    <a:ext uri="{9D8B030D-6E8A-4147-A177-3AD203B41FA5}">
                      <a16:colId xmlns:a16="http://schemas.microsoft.com/office/drawing/2014/main" val="2932709643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701703202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1413340451"/>
                    </a:ext>
                  </a:extLst>
                </a:gridCol>
                <a:gridCol w="238125">
                  <a:extLst>
                    <a:ext uri="{9D8B030D-6E8A-4147-A177-3AD203B41FA5}">
                      <a16:colId xmlns:a16="http://schemas.microsoft.com/office/drawing/2014/main" val="945213617"/>
                    </a:ext>
                  </a:extLst>
                </a:gridCol>
                <a:gridCol w="379052">
                  <a:extLst>
                    <a:ext uri="{9D8B030D-6E8A-4147-A177-3AD203B41FA5}">
                      <a16:colId xmlns:a16="http://schemas.microsoft.com/office/drawing/2014/main" val="681543621"/>
                    </a:ext>
                  </a:extLst>
                </a:gridCol>
                <a:gridCol w="338138">
                  <a:extLst>
                    <a:ext uri="{9D8B030D-6E8A-4147-A177-3AD203B41FA5}">
                      <a16:colId xmlns:a16="http://schemas.microsoft.com/office/drawing/2014/main" val="40332253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bg-BG" sz="9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2.1.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Стандартна РС, </a:t>
                      </a:r>
                      <a:r>
                        <a:rPr lang="ru-RU" sz="9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открита</a:t>
                      </a:r>
                      <a:r>
                        <a:rPr lang="ru-RU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след 29.09.2020 г.</a:t>
                      </a:r>
                      <a:endParaRPr lang="bg-BG" sz="900" b="1" baseline="30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Разплащателна</a:t>
                      </a:r>
                      <a:r>
                        <a:rPr lang="ru-RU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 сметка </a:t>
                      </a:r>
                      <a:r>
                        <a:rPr lang="ru-RU" sz="9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Партньори</a:t>
                      </a:r>
                      <a:r>
                        <a:rPr lang="ru-RU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, </a:t>
                      </a:r>
                      <a:r>
                        <a:rPr lang="ru-RU" sz="9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Разплащателна</a:t>
                      </a:r>
                      <a:r>
                        <a:rPr lang="ru-RU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 сметка за </a:t>
                      </a:r>
                      <a:r>
                        <a:rPr lang="ru-RU" sz="9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Нотариуси</a:t>
                      </a:r>
                      <a:r>
                        <a:rPr lang="ru-RU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 USD, </a:t>
                      </a:r>
                      <a:r>
                        <a:rPr lang="ru-RU" sz="9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Разплащателна</a:t>
                      </a:r>
                      <a:r>
                        <a:rPr lang="ru-RU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 сметка за </a:t>
                      </a:r>
                      <a:r>
                        <a:rPr lang="ru-RU" sz="9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Нотариуси</a:t>
                      </a:r>
                      <a:r>
                        <a:rPr lang="ru-RU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 EUR</a:t>
                      </a:r>
                      <a:endParaRPr lang="bg-BG" sz="9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8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983919"/>
                  </a:ext>
                </a:extLst>
              </a:tr>
              <a:tr h="156998">
                <a:tc>
                  <a:txBody>
                    <a:bodyPr/>
                    <a:lstStyle/>
                    <a:p>
                      <a:pPr algn="l" fontAlgn="ctr"/>
                      <a:endParaRPr lang="bg-BG" sz="900" b="1" i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EUR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USD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RUB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TRY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RON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SEK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CHF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DKK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GBP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CAD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JPY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PLN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CNY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746161"/>
                  </a:ext>
                </a:extLst>
              </a:tr>
              <a:tr h="305142">
                <a:tc>
                  <a:txBody>
                    <a:bodyPr/>
                    <a:lstStyle/>
                    <a:p>
                      <a:pPr algn="l" fontAlgn="ctr"/>
                      <a:r>
                        <a:rPr lang="bg-BG" sz="9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годишен лихвен процент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382835"/>
                  </a:ext>
                </a:extLst>
              </a:tr>
              <a:tr h="305142">
                <a:tc>
                  <a:txBody>
                    <a:bodyPr/>
                    <a:lstStyle/>
                    <a:p>
                      <a:pPr algn="l" fontAlgn="ctr"/>
                      <a:r>
                        <a:rPr lang="bg-BG" sz="9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минимално салдо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48.90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(EUR 25)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48.90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(EUR 25)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25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75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690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120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560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50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440671"/>
                  </a:ext>
                </a:extLst>
              </a:tr>
            </a:tbl>
          </a:graphicData>
        </a:graphic>
      </p:graphicFrame>
      <p:sp>
        <p:nvSpPr>
          <p:cNvPr id="10" name="TextBox 8">
            <a:extLst>
              <a:ext uri="{FF2B5EF4-FFF2-40B4-BE49-F238E27FC236}">
                <a16:creationId xmlns:a16="http://schemas.microsoft.com/office/drawing/2014/main" id="{A09B6E1E-1962-E504-9EEB-50919E8608BE}"/>
              </a:ext>
            </a:extLst>
          </p:cNvPr>
          <p:cNvSpPr txBox="1"/>
          <p:nvPr/>
        </p:nvSpPr>
        <p:spPr>
          <a:xfrm>
            <a:off x="397307" y="-30665"/>
            <a:ext cx="2404294" cy="448456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4092"/>
              </a:lnSpc>
              <a:spcBef>
                <a:spcPct val="0"/>
              </a:spcBef>
            </a:pPr>
            <a:r>
              <a:rPr lang="bg-BG" sz="1600" b="1" dirty="0">
                <a:solidFill>
                  <a:srgbClr val="00529C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1. Срочни депозити</a:t>
            </a:r>
            <a:endParaRPr lang="en-US" sz="1600" b="1" dirty="0">
              <a:solidFill>
                <a:srgbClr val="00529C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B40AB412-1449-426C-B803-645711DAD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6" y="9629924"/>
            <a:ext cx="999167" cy="22059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F532739-40B3-99BC-4512-096627785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657086"/>
              </p:ext>
            </p:extLst>
          </p:nvPr>
        </p:nvGraphicFramePr>
        <p:xfrm>
          <a:off x="425809" y="4239431"/>
          <a:ext cx="5960699" cy="4004290"/>
        </p:xfrm>
        <a:graphic>
          <a:graphicData uri="http://schemas.openxmlformats.org/drawingml/2006/table">
            <a:tbl>
              <a:tblPr/>
              <a:tblGrid>
                <a:gridCol w="319257">
                  <a:extLst>
                    <a:ext uri="{9D8B030D-6E8A-4147-A177-3AD203B41FA5}">
                      <a16:colId xmlns:a16="http://schemas.microsoft.com/office/drawing/2014/main" val="3226967180"/>
                    </a:ext>
                  </a:extLst>
                </a:gridCol>
                <a:gridCol w="3329299">
                  <a:extLst>
                    <a:ext uri="{9D8B030D-6E8A-4147-A177-3AD203B41FA5}">
                      <a16:colId xmlns:a16="http://schemas.microsoft.com/office/drawing/2014/main" val="3449179087"/>
                    </a:ext>
                  </a:extLst>
                </a:gridCol>
                <a:gridCol w="603592">
                  <a:extLst>
                    <a:ext uri="{9D8B030D-6E8A-4147-A177-3AD203B41FA5}">
                      <a16:colId xmlns:a16="http://schemas.microsoft.com/office/drawing/2014/main" val="271130981"/>
                    </a:ext>
                  </a:extLst>
                </a:gridCol>
                <a:gridCol w="703247">
                  <a:extLst>
                    <a:ext uri="{9D8B030D-6E8A-4147-A177-3AD203B41FA5}">
                      <a16:colId xmlns:a16="http://schemas.microsoft.com/office/drawing/2014/main" val="449488234"/>
                    </a:ext>
                  </a:extLst>
                </a:gridCol>
                <a:gridCol w="1005304">
                  <a:extLst>
                    <a:ext uri="{9D8B030D-6E8A-4147-A177-3AD203B41FA5}">
                      <a16:colId xmlns:a16="http://schemas.microsoft.com/office/drawing/2014/main" val="1733047301"/>
                    </a:ext>
                  </a:extLst>
                </a:gridCol>
              </a:tblGrid>
              <a:tr h="329858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№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</a:t>
                      </a:r>
                      <a:endParaRPr lang="bg-BG" sz="900" b="1" baseline="30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Валута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Годишен лихвен процент </a:t>
                      </a:r>
                      <a:endParaRPr lang="en-US" sz="9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Минимално салдо</a:t>
                      </a:r>
                      <a:endParaRPr lang="en-US" sz="9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983919"/>
                  </a:ext>
                </a:extLst>
              </a:tr>
              <a:tr h="47024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Динамика Стандарт, Динамика Премия, Динамика Стандарт Премиум IBAN BGN, Динамика Стандарт Премиум IBAN EUR и Динамика Премия Премиум IBAN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marR="0" lvl="1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EUR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  <a:endParaRPr lang="en-US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48.90 (EUR 25)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marR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EUR 25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746161"/>
                  </a:ext>
                </a:extLst>
              </a:tr>
              <a:tr h="35441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3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Динамика Плюс Стандарт, Динамика Плюс Премия, Динамика Плюс Премиум IBAN и Динамика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</a:t>
                      </a: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%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48.90 (EUR 25)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382835"/>
                  </a:ext>
                </a:extLst>
              </a:tr>
              <a:tr h="35441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4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Динамика ПОС, Основен Бизнес пакет, Премиум Бизнес пакет EUR и Стандартен Бизнес пакет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marR="0" lvl="1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EUR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</a:t>
                      </a: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48.90 (EUR 25)</a:t>
                      </a:r>
                    </a:p>
                    <a:p>
                      <a:pPr marL="0" marR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EUR 25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440671"/>
                  </a:ext>
                </a:extLst>
              </a:tr>
              <a:tr h="23858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5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Динамика Плюс ПОС, Премиум Бизнес пакет 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48.90 (EUR 25)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107452"/>
                  </a:ext>
                </a:extLst>
              </a:tr>
              <a:tr h="35441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6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e- Динамика, е-Динамика Премия, Е-Динамика Стандарт Премиум IBAN, Е-Динамика Премия Премиум IBAN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48.90 (EUR 25)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916295"/>
                  </a:ext>
                </a:extLst>
              </a:tr>
              <a:tr h="23858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7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К e П- Динамика и К е П-Динамика Премия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48.90 (EUR 25)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128295"/>
                  </a:ext>
                </a:extLst>
              </a:tr>
              <a:tr h="12275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8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Земеделец, Медик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0 (EUR </a:t>
                      </a: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</a:t>
                      </a: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533114"/>
                  </a:ext>
                </a:extLst>
              </a:tr>
              <a:tr h="12275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9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Фирмен Интерес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0 (EUR </a:t>
                      </a: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</a:t>
                      </a: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008470"/>
                  </a:ext>
                </a:extLst>
              </a:tr>
              <a:tr h="222053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10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Сметки със специално предназначение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marR="0" lvl="1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EUR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758658"/>
                  </a:ext>
                </a:extLst>
              </a:tr>
              <a:tr h="23858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11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за Нотариуси BGN, Разплащателна сметка за адвокати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0 (EUR </a:t>
                      </a: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</a:t>
                      </a: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878953"/>
                  </a:ext>
                </a:extLst>
              </a:tr>
              <a:tr h="222053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12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Специална сметка за Нотариуси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marR="0" lvl="1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EUR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463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bg-BG" sz="900" b="0" i="0" u="none" strike="noStrike" baseline="0" noProof="0" dirty="0">
                          <a:solidFill>
                            <a:srgbClr val="002060"/>
                          </a:solidFill>
                          <a:latin typeface="Aptos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 0 (EUR </a:t>
                      </a:r>
                      <a:r>
                        <a:rPr lang="bg-BG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</a:t>
                      </a: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)</a:t>
                      </a:r>
                    </a:p>
                    <a:p>
                      <a:pPr marL="0" marR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EUR 0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138770"/>
                  </a:ext>
                </a:extLst>
              </a:tr>
              <a:tr h="222099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2.1</a:t>
                      </a:r>
                      <a:r>
                        <a:rPr lang="bg-BG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3</a:t>
                      </a:r>
                      <a:r>
                        <a:rPr lang="en-US" sz="90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90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Специална сметка за адвокати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marR="0" lvl="1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EUR</a:t>
                      </a: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-BG" sz="900" b="0" i="0" u="none" strike="noStrike" kern="1200" baseline="0" noProof="0" dirty="0">
                          <a:solidFill>
                            <a:srgbClr val="002060"/>
                          </a:solidFill>
                          <a:effectLst/>
                          <a:latin typeface="Aptos"/>
                        </a:rPr>
                        <a:t>0.00%</a:t>
                      </a:r>
                      <a:endParaRPr lang="en-US" sz="900" b="0" i="0" u="none" strike="noStrike" kern="1200" baseline="0" noProof="0" dirty="0">
                        <a:solidFill>
                          <a:srgbClr val="002060"/>
                        </a:solidFill>
                        <a:effectLst/>
                        <a:latin typeface="Aptos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buNone/>
                      </a:pPr>
                      <a:r>
                        <a:rPr lang="en-US" sz="900" b="0" i="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BGN 0 (EUR 0)</a:t>
                      </a:r>
                    </a:p>
                    <a:p>
                      <a:pPr marL="0" marR="0" lvl="0" indent="0" algn="ctr">
                        <a:buNone/>
                      </a:pPr>
                      <a:r>
                        <a:rPr lang="en-US" sz="900" b="0" i="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Aptos"/>
                        </a:rPr>
                        <a:t>EUR 0</a:t>
                      </a: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192317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79F98C2-DDF0-ED22-D549-65E9391B12B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83CA"/>
              </a:clrFrom>
              <a:clrTo>
                <a:srgbClr val="0083C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4516" y="-37127"/>
            <a:ext cx="1506763" cy="58504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BD919CF-110B-04C8-2077-48FE90A6D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>
                <a:solidFill>
                  <a:srgbClr val="002060"/>
                </a:solidFill>
              </a:rPr>
              <a:t>1</a:t>
            </a:fld>
            <a:endParaRPr lang="bg-BG" dirty="0">
              <a:solidFill>
                <a:srgbClr val="00206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D3B7F8-EFB9-C2F7-A7EA-13A82EB583FF}"/>
              </a:ext>
            </a:extLst>
          </p:cNvPr>
          <p:cNvSpPr txBox="1"/>
          <p:nvPr/>
        </p:nvSpPr>
        <p:spPr>
          <a:xfrm>
            <a:off x="406833" y="633072"/>
            <a:ext cx="602375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900" dirty="0">
                <a:solidFill>
                  <a:srgbClr val="002060"/>
                </a:solidFill>
              </a:rPr>
              <a:t>Считано от 22.02.2016г. се преустановява предлагането на депозити със срочност 7 дни и 14 дни. За активните към момента депозитни сделки лихвения процент е както следва:</a:t>
            </a:r>
          </a:p>
          <a:p>
            <a:r>
              <a:rPr lang="bg-BG" sz="900" dirty="0">
                <a:solidFill>
                  <a:srgbClr val="002060"/>
                </a:solidFill>
              </a:rPr>
              <a:t>за депозити със срок 7 дни във валута BGN/EUR/USD: 0.00%; за депозити със срок 14 дни във валута BGN/EUR/USD: 0.00%</a:t>
            </a:r>
          </a:p>
          <a:p>
            <a:r>
              <a:rPr lang="bg-BG" sz="900" dirty="0">
                <a:solidFill>
                  <a:srgbClr val="002060"/>
                </a:solidFill>
              </a:rPr>
              <a:t>Лихвените проценти се изчисляват на годишна база при спазване на следната лихвена конвенция:</a:t>
            </a:r>
          </a:p>
          <a:p>
            <a:r>
              <a:rPr lang="bg-BG" sz="900" dirty="0">
                <a:solidFill>
                  <a:srgbClr val="002060"/>
                </a:solidFill>
              </a:rPr>
              <a:t>по срочни депозити със срок 1 и над 1 месец се прилага лихвена конвенция - 360/360 дни</a:t>
            </a:r>
          </a:p>
          <a:p>
            <a:r>
              <a:rPr lang="bg-BG" sz="900" dirty="0">
                <a:solidFill>
                  <a:srgbClr val="002060"/>
                </a:solidFill>
              </a:rPr>
              <a:t>по срочни депозити със срок под 1 месец – действителен брой дни/ 365*</a:t>
            </a:r>
          </a:p>
          <a:p>
            <a:r>
              <a:rPr lang="bg-BG" sz="900" dirty="0">
                <a:solidFill>
                  <a:srgbClr val="002060"/>
                </a:solidFill>
              </a:rPr>
              <a:t>*Посочената лихвена конвенция се прилага за всички открити след 16.11.2014г. депозитни сметки със срок под 1 месец.</a:t>
            </a:r>
          </a:p>
          <a:p>
            <a:r>
              <a:rPr lang="bg-BG" sz="900" dirty="0">
                <a:solidFill>
                  <a:srgbClr val="002060"/>
                </a:solidFill>
              </a:rPr>
              <a:t>За всички открити преди 16.11.2014г. депозитни сметки със срок под 1 месец се прилага лихвена конвенция - действителен брой дни/360</a:t>
            </a:r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id="{72A71E2E-0978-7950-9756-C5AEFD31DD3E}"/>
              </a:ext>
            </a:extLst>
          </p:cNvPr>
          <p:cNvSpPr txBox="1"/>
          <p:nvPr/>
        </p:nvSpPr>
        <p:spPr>
          <a:xfrm>
            <a:off x="406832" y="2090063"/>
            <a:ext cx="2404294" cy="448456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4092"/>
              </a:lnSpc>
              <a:spcBef>
                <a:spcPct val="0"/>
              </a:spcBef>
            </a:pPr>
            <a:r>
              <a:rPr lang="bg-BG" sz="1600" b="1" dirty="0">
                <a:solidFill>
                  <a:srgbClr val="00529C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2. Разплащателни сметки</a:t>
            </a:r>
            <a:endParaRPr lang="en-US" sz="1600" b="1" dirty="0">
              <a:solidFill>
                <a:srgbClr val="00529C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DE7A3E-27D4-EBC0-62BE-B2FE30F425C8}"/>
              </a:ext>
            </a:extLst>
          </p:cNvPr>
          <p:cNvSpPr txBox="1"/>
          <p:nvPr/>
        </p:nvSpPr>
        <p:spPr>
          <a:xfrm>
            <a:off x="394283" y="8389862"/>
            <a:ext cx="60237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err="1">
                <a:solidFill>
                  <a:srgbClr val="002060"/>
                </a:solidFill>
              </a:rPr>
              <a:t>Посочените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лихвени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проценти</a:t>
            </a:r>
            <a:r>
              <a:rPr lang="ru-RU" sz="900" dirty="0">
                <a:solidFill>
                  <a:srgbClr val="002060"/>
                </a:solidFill>
              </a:rPr>
              <a:t> в </a:t>
            </a:r>
            <a:r>
              <a:rPr lang="ru-RU" sz="900" dirty="0" err="1">
                <a:solidFill>
                  <a:srgbClr val="002060"/>
                </a:solidFill>
              </a:rPr>
              <a:t>настоящия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Лихвен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бюлетин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са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годишни</a:t>
            </a:r>
            <a:r>
              <a:rPr lang="ru-RU" sz="900" dirty="0">
                <a:solidFill>
                  <a:srgbClr val="002060"/>
                </a:solidFill>
              </a:rPr>
              <a:t>.</a:t>
            </a:r>
            <a:endParaRPr lang="en-US" sz="900" dirty="0">
              <a:solidFill>
                <a:srgbClr val="002060"/>
              </a:solidFill>
            </a:endParaRPr>
          </a:p>
          <a:p>
            <a:r>
              <a:rPr lang="ru-RU" sz="900" dirty="0" err="1">
                <a:solidFill>
                  <a:srgbClr val="002060"/>
                </a:solidFill>
              </a:rPr>
              <a:t>Начислената</a:t>
            </a:r>
            <a:r>
              <a:rPr lang="ru-RU" sz="900" dirty="0">
                <a:solidFill>
                  <a:srgbClr val="002060"/>
                </a:solidFill>
              </a:rPr>
              <a:t> на </a:t>
            </a:r>
            <a:r>
              <a:rPr lang="ru-RU" sz="900" dirty="0" err="1">
                <a:solidFill>
                  <a:srgbClr val="002060"/>
                </a:solidFill>
              </a:rPr>
              <a:t>годишна</a:t>
            </a:r>
            <a:r>
              <a:rPr lang="ru-RU" sz="900" dirty="0">
                <a:solidFill>
                  <a:srgbClr val="002060"/>
                </a:solidFill>
              </a:rPr>
              <a:t> база лихва по </a:t>
            </a:r>
            <a:r>
              <a:rPr lang="ru-RU" sz="900" dirty="0" err="1">
                <a:solidFill>
                  <a:srgbClr val="002060"/>
                </a:solidFill>
              </a:rPr>
              <a:t>разплащателните</a:t>
            </a:r>
            <a:r>
              <a:rPr lang="ru-RU" sz="900" dirty="0">
                <a:solidFill>
                  <a:srgbClr val="002060"/>
                </a:solidFill>
              </a:rPr>
              <a:t> сметки се </a:t>
            </a:r>
            <a:r>
              <a:rPr lang="ru-RU" sz="900" dirty="0" err="1">
                <a:solidFill>
                  <a:srgbClr val="002060"/>
                </a:solidFill>
              </a:rPr>
              <a:t>изплаща</a:t>
            </a:r>
            <a:r>
              <a:rPr lang="ru-RU" sz="900" dirty="0">
                <a:solidFill>
                  <a:srgbClr val="002060"/>
                </a:solidFill>
              </a:rPr>
              <a:t> един </a:t>
            </a:r>
            <a:r>
              <a:rPr lang="ru-RU" sz="900" dirty="0" err="1">
                <a:solidFill>
                  <a:srgbClr val="002060"/>
                </a:solidFill>
              </a:rPr>
              <a:t>път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годишно</a:t>
            </a:r>
            <a:r>
              <a:rPr lang="ru-RU" sz="900" dirty="0">
                <a:solidFill>
                  <a:srgbClr val="002060"/>
                </a:solidFill>
              </a:rPr>
              <a:t> на 31 число в края на </a:t>
            </a:r>
            <a:r>
              <a:rPr lang="ru-RU" sz="900" dirty="0" err="1">
                <a:solidFill>
                  <a:srgbClr val="002060"/>
                </a:solidFill>
              </a:rPr>
              <a:t>годината</a:t>
            </a:r>
            <a:r>
              <a:rPr lang="ru-RU" sz="900" dirty="0">
                <a:solidFill>
                  <a:srgbClr val="002060"/>
                </a:solidFill>
              </a:rPr>
              <a:t>.</a:t>
            </a:r>
            <a:endParaRPr lang="en-US" sz="900" dirty="0">
              <a:solidFill>
                <a:srgbClr val="002060"/>
              </a:solidFill>
            </a:endParaRPr>
          </a:p>
          <a:p>
            <a:r>
              <a:rPr lang="ru-RU" sz="900" dirty="0" err="1">
                <a:solidFill>
                  <a:srgbClr val="002060"/>
                </a:solidFill>
              </a:rPr>
              <a:t>Всички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влогове</a:t>
            </a:r>
            <a:r>
              <a:rPr lang="ru-RU" sz="900" dirty="0">
                <a:solidFill>
                  <a:srgbClr val="002060"/>
                </a:solidFill>
              </a:rPr>
              <a:t>, </a:t>
            </a:r>
            <a:r>
              <a:rPr lang="ru-RU" sz="900" dirty="0" err="1">
                <a:solidFill>
                  <a:srgbClr val="002060"/>
                </a:solidFill>
              </a:rPr>
              <a:t>отговарящи</a:t>
            </a:r>
            <a:r>
              <a:rPr lang="ru-RU" sz="900" dirty="0">
                <a:solidFill>
                  <a:srgbClr val="002060"/>
                </a:solidFill>
              </a:rPr>
              <a:t> на </a:t>
            </a:r>
            <a:r>
              <a:rPr lang="ru-RU" sz="900" dirty="0" err="1">
                <a:solidFill>
                  <a:srgbClr val="002060"/>
                </a:solidFill>
              </a:rPr>
              <a:t>изискванията</a:t>
            </a:r>
            <a:r>
              <a:rPr lang="ru-RU" sz="900" dirty="0">
                <a:solidFill>
                  <a:srgbClr val="002060"/>
                </a:solidFill>
              </a:rPr>
              <a:t>, </a:t>
            </a:r>
            <a:r>
              <a:rPr lang="ru-RU" sz="900" dirty="0" err="1">
                <a:solidFill>
                  <a:srgbClr val="002060"/>
                </a:solidFill>
              </a:rPr>
              <a:t>определени</a:t>
            </a:r>
            <a:r>
              <a:rPr lang="ru-RU" sz="900" dirty="0">
                <a:solidFill>
                  <a:srgbClr val="002060"/>
                </a:solidFill>
              </a:rPr>
              <a:t> в Закона за </a:t>
            </a:r>
            <a:r>
              <a:rPr lang="ru-RU" sz="900" dirty="0" err="1">
                <a:solidFill>
                  <a:srgbClr val="002060"/>
                </a:solidFill>
              </a:rPr>
              <a:t>гарантиране</a:t>
            </a:r>
            <a:r>
              <a:rPr lang="ru-RU" sz="900" dirty="0">
                <a:solidFill>
                  <a:srgbClr val="002060"/>
                </a:solidFill>
              </a:rPr>
              <a:t> на </a:t>
            </a:r>
            <a:r>
              <a:rPr lang="ru-RU" sz="900" dirty="0" err="1">
                <a:solidFill>
                  <a:srgbClr val="002060"/>
                </a:solidFill>
              </a:rPr>
              <a:t>влоговете</a:t>
            </a:r>
            <a:r>
              <a:rPr lang="ru-RU" sz="900" dirty="0">
                <a:solidFill>
                  <a:srgbClr val="002060"/>
                </a:solidFill>
              </a:rPr>
              <a:t> в </a:t>
            </a:r>
            <a:r>
              <a:rPr lang="ru-RU" sz="900" dirty="0" err="1">
                <a:solidFill>
                  <a:srgbClr val="002060"/>
                </a:solidFill>
              </a:rPr>
              <a:t>банките</a:t>
            </a:r>
            <a:r>
              <a:rPr lang="ru-RU" sz="900" dirty="0">
                <a:solidFill>
                  <a:srgbClr val="002060"/>
                </a:solidFill>
              </a:rPr>
              <a:t>, </a:t>
            </a:r>
            <a:r>
              <a:rPr lang="ru-RU" sz="900" dirty="0" err="1">
                <a:solidFill>
                  <a:srgbClr val="002060"/>
                </a:solidFill>
              </a:rPr>
              <a:t>са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гарантирани</a:t>
            </a:r>
            <a:r>
              <a:rPr lang="ru-RU" sz="900" dirty="0">
                <a:solidFill>
                  <a:srgbClr val="002060"/>
                </a:solidFill>
              </a:rPr>
              <a:t> при </a:t>
            </a:r>
            <a:r>
              <a:rPr lang="ru-RU" sz="900" dirty="0" err="1">
                <a:solidFill>
                  <a:srgbClr val="002060"/>
                </a:solidFill>
              </a:rPr>
              <a:t>условията</a:t>
            </a:r>
            <a:r>
              <a:rPr lang="ru-RU" sz="900" dirty="0">
                <a:solidFill>
                  <a:srgbClr val="002060"/>
                </a:solidFill>
              </a:rPr>
              <a:t> на Закона от Фонда за </a:t>
            </a:r>
            <a:r>
              <a:rPr lang="ru-RU" sz="900" dirty="0" err="1">
                <a:solidFill>
                  <a:srgbClr val="002060"/>
                </a:solidFill>
              </a:rPr>
              <a:t>гарантиране</a:t>
            </a:r>
            <a:r>
              <a:rPr lang="ru-RU" sz="900" dirty="0">
                <a:solidFill>
                  <a:srgbClr val="002060"/>
                </a:solidFill>
              </a:rPr>
              <a:t> на </a:t>
            </a:r>
            <a:r>
              <a:rPr lang="ru-RU" sz="900" dirty="0" err="1">
                <a:solidFill>
                  <a:srgbClr val="002060"/>
                </a:solidFill>
              </a:rPr>
              <a:t>влоговете</a:t>
            </a:r>
            <a:r>
              <a:rPr lang="ru-RU" sz="900" dirty="0">
                <a:solidFill>
                  <a:srgbClr val="002060"/>
                </a:solidFill>
              </a:rPr>
              <a:t> в </a:t>
            </a:r>
            <a:r>
              <a:rPr lang="ru-RU" sz="900" dirty="0" err="1">
                <a:solidFill>
                  <a:srgbClr val="002060"/>
                </a:solidFill>
              </a:rPr>
              <a:t>банките</a:t>
            </a:r>
            <a:r>
              <a:rPr lang="ru-RU" sz="900" dirty="0">
                <a:solidFill>
                  <a:srgbClr val="002060"/>
                </a:solidFill>
              </a:rPr>
              <a:t> (ФГВБ), </a:t>
            </a:r>
            <a:r>
              <a:rPr lang="ru-RU" sz="900" dirty="0" err="1">
                <a:solidFill>
                  <a:srgbClr val="002060"/>
                </a:solidFill>
              </a:rPr>
              <a:t>като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общият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гарантиран</a:t>
            </a:r>
            <a:r>
              <a:rPr lang="ru-RU" sz="900" dirty="0">
                <a:solidFill>
                  <a:srgbClr val="002060"/>
                </a:solidFill>
              </a:rPr>
              <a:t> размер за</a:t>
            </a:r>
            <a:r>
              <a:rPr lang="en-US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всички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влогове</a:t>
            </a:r>
            <a:r>
              <a:rPr lang="ru-RU" sz="900" dirty="0">
                <a:solidFill>
                  <a:srgbClr val="002060"/>
                </a:solidFill>
              </a:rPr>
              <a:t> на един </a:t>
            </a:r>
            <a:r>
              <a:rPr lang="ru-RU" sz="900" dirty="0" err="1">
                <a:solidFill>
                  <a:srgbClr val="002060"/>
                </a:solidFill>
              </a:rPr>
              <a:t>вложител</a:t>
            </a:r>
            <a:r>
              <a:rPr lang="ru-RU" sz="900" dirty="0">
                <a:solidFill>
                  <a:srgbClr val="002060"/>
                </a:solidFill>
              </a:rPr>
              <a:t> в </a:t>
            </a:r>
            <a:r>
              <a:rPr lang="ru-RU" sz="900" dirty="0" err="1">
                <a:solidFill>
                  <a:srgbClr val="002060"/>
                </a:solidFill>
              </a:rPr>
              <a:t>Банката</a:t>
            </a:r>
            <a:r>
              <a:rPr lang="ru-RU" sz="900" dirty="0">
                <a:solidFill>
                  <a:srgbClr val="002060"/>
                </a:solidFill>
              </a:rPr>
              <a:t> е 196 000 лева.</a:t>
            </a:r>
          </a:p>
        </p:txBody>
      </p:sp>
    </p:spTree>
    <p:extLst>
      <p:ext uri="{BB962C8B-B14F-4D97-AF65-F5344CB8AC3E}">
        <p14:creationId xmlns:p14="http://schemas.microsoft.com/office/powerpoint/2010/main" val="1472939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29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51C38D-168F-36F7-8468-CA73A0F4F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2">
            <a:extLst>
              <a:ext uri="{FF2B5EF4-FFF2-40B4-BE49-F238E27FC236}">
                <a16:creationId xmlns:a16="http://schemas.microsoft.com/office/drawing/2014/main" id="{BF0FB683-D264-6520-6232-586E6C0F124E}"/>
              </a:ext>
            </a:extLst>
          </p:cNvPr>
          <p:cNvGrpSpPr/>
          <p:nvPr/>
        </p:nvGrpSpPr>
        <p:grpSpPr>
          <a:xfrm>
            <a:off x="277025" y="441029"/>
            <a:ext cx="6289967" cy="9141794"/>
            <a:chOff x="0" y="0"/>
            <a:chExt cx="4452530" cy="2356159"/>
          </a:xfrm>
        </p:grpSpPr>
        <p:sp>
          <p:nvSpPr>
            <p:cNvPr id="19" name="Freeform 3">
              <a:extLst>
                <a:ext uri="{FF2B5EF4-FFF2-40B4-BE49-F238E27FC236}">
                  <a16:creationId xmlns:a16="http://schemas.microsoft.com/office/drawing/2014/main" id="{5702CABF-AEAF-CFB2-08A9-7BE5234D9CC6}"/>
                </a:ext>
              </a:extLst>
            </p:cNvPr>
            <p:cNvSpPr/>
            <p:nvPr/>
          </p:nvSpPr>
          <p:spPr>
            <a:xfrm>
              <a:off x="0" y="0"/>
              <a:ext cx="4452530" cy="2356159"/>
            </a:xfrm>
            <a:custGeom>
              <a:avLst/>
              <a:gdLst/>
              <a:ahLst/>
              <a:cxnLst/>
              <a:rect l="l" t="t" r="r" b="b"/>
              <a:pathLst>
                <a:path w="4452530" h="2356159">
                  <a:moveTo>
                    <a:pt x="23355" y="0"/>
                  </a:moveTo>
                  <a:lnTo>
                    <a:pt x="4429175" y="0"/>
                  </a:lnTo>
                  <a:cubicBezTo>
                    <a:pt x="4435369" y="0"/>
                    <a:pt x="4441310" y="2461"/>
                    <a:pt x="4445689" y="6841"/>
                  </a:cubicBezTo>
                  <a:cubicBezTo>
                    <a:pt x="4450069" y="11221"/>
                    <a:pt x="4452530" y="17161"/>
                    <a:pt x="4452530" y="23355"/>
                  </a:cubicBezTo>
                  <a:lnTo>
                    <a:pt x="4452530" y="2332804"/>
                  </a:lnTo>
                  <a:cubicBezTo>
                    <a:pt x="4452530" y="2338998"/>
                    <a:pt x="4450069" y="2344938"/>
                    <a:pt x="4445689" y="2349318"/>
                  </a:cubicBezTo>
                  <a:cubicBezTo>
                    <a:pt x="4441310" y="2353698"/>
                    <a:pt x="4435369" y="2356159"/>
                    <a:pt x="4429175" y="2356159"/>
                  </a:cubicBezTo>
                  <a:lnTo>
                    <a:pt x="23355" y="2356159"/>
                  </a:lnTo>
                  <a:cubicBezTo>
                    <a:pt x="17161" y="2356159"/>
                    <a:pt x="11221" y="2353698"/>
                    <a:pt x="6841" y="2349318"/>
                  </a:cubicBezTo>
                  <a:cubicBezTo>
                    <a:pt x="2461" y="2344938"/>
                    <a:pt x="0" y="2338998"/>
                    <a:pt x="0" y="2332804"/>
                  </a:cubicBezTo>
                  <a:lnTo>
                    <a:pt x="0" y="23355"/>
                  </a:lnTo>
                  <a:cubicBezTo>
                    <a:pt x="0" y="17161"/>
                    <a:pt x="2461" y="11221"/>
                    <a:pt x="6841" y="6841"/>
                  </a:cubicBezTo>
                  <a:cubicBezTo>
                    <a:pt x="11221" y="2461"/>
                    <a:pt x="17161" y="0"/>
                    <a:pt x="23355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bg-BG" sz="900" dirty="0"/>
            </a:p>
          </p:txBody>
        </p:sp>
        <p:sp>
          <p:nvSpPr>
            <p:cNvPr id="20" name="TextBox 4">
              <a:extLst>
                <a:ext uri="{FF2B5EF4-FFF2-40B4-BE49-F238E27FC236}">
                  <a16:creationId xmlns:a16="http://schemas.microsoft.com/office/drawing/2014/main" id="{5F88C063-09F6-1CA2-C659-9008A2D08DE4}"/>
                </a:ext>
              </a:extLst>
            </p:cNvPr>
            <p:cNvSpPr txBox="1"/>
            <p:nvPr/>
          </p:nvSpPr>
          <p:spPr>
            <a:xfrm>
              <a:off x="0" y="-38100"/>
              <a:ext cx="4452530" cy="23942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sz="900" dirty="0"/>
            </a:p>
          </p:txBody>
        </p: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7A885FA-B842-E85A-0788-13A8B259D9E9}"/>
              </a:ext>
            </a:extLst>
          </p:cNvPr>
          <p:cNvSpPr/>
          <p:nvPr/>
        </p:nvSpPr>
        <p:spPr>
          <a:xfrm>
            <a:off x="279494" y="110703"/>
            <a:ext cx="3882931" cy="584775"/>
          </a:xfrm>
          <a:prstGeom prst="roundRect">
            <a:avLst>
              <a:gd name="adj" fmla="val 150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4381CE-B66E-7938-651B-4DEE8F89793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83CA"/>
              </a:clrFrom>
              <a:clrTo>
                <a:srgbClr val="0083C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4516" y="-37127"/>
            <a:ext cx="1506763" cy="58504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713F174B-B4F6-2F2D-630A-1E5465FD6FEC}"/>
              </a:ext>
            </a:extLst>
          </p:cNvPr>
          <p:cNvSpPr txBox="1"/>
          <p:nvPr/>
        </p:nvSpPr>
        <p:spPr>
          <a:xfrm>
            <a:off x="392978" y="112556"/>
            <a:ext cx="3655961" cy="331116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bg-BG" sz="1600" b="1" dirty="0">
                <a:solidFill>
                  <a:srgbClr val="00529C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Промени в условията на договори по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7B7E11-5FC3-A36B-4374-80FA58B0E98D}"/>
              </a:ext>
            </a:extLst>
          </p:cNvPr>
          <p:cNvSpPr txBox="1"/>
          <p:nvPr/>
        </p:nvSpPr>
        <p:spPr>
          <a:xfrm>
            <a:off x="402272" y="1136933"/>
            <a:ext cx="603440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900" dirty="0">
                <a:solidFill>
                  <a:srgbClr val="002060"/>
                </a:solidFill>
              </a:rPr>
              <a:t>Считано от 25.05.2016 се преустановява сключването на нови договори за следните продукти, предлагани в офисите на придобитата от "Юробанк България" АД "Алфа Банк-Клон България": Разплащателни сметки "Партньори";  Разплащателни сметки по Бизнес Пакети; Сметки на частни съдебни изпълнители; </a:t>
            </a:r>
          </a:p>
          <a:p>
            <a:pPr algn="just"/>
            <a:r>
              <a:rPr lang="bg-BG" sz="900" dirty="0">
                <a:solidFill>
                  <a:srgbClr val="002060"/>
                </a:solidFill>
              </a:rPr>
              <a:t>Пакет от сметки за нотариуси, адвокати и застрахователни брокери; Сметки със специално предназначение; </a:t>
            </a:r>
          </a:p>
          <a:p>
            <a:pPr algn="just"/>
            <a:r>
              <a:rPr lang="bg-BG" sz="900" dirty="0">
                <a:solidFill>
                  <a:srgbClr val="002060"/>
                </a:solidFill>
              </a:rPr>
              <a:t>Срочни депозити. </a:t>
            </a:r>
          </a:p>
          <a:p>
            <a:pPr algn="just"/>
            <a:r>
              <a:rPr lang="bg-BG" sz="900" b="1" dirty="0">
                <a:solidFill>
                  <a:srgbClr val="002060"/>
                </a:solidFill>
              </a:rPr>
              <a:t>Разплащателни сметки "Партньори</a:t>
            </a:r>
            <a:r>
              <a:rPr lang="bg-BG" sz="900" dirty="0">
                <a:solidFill>
                  <a:srgbClr val="002060"/>
                </a:solidFill>
              </a:rPr>
              <a:t>": считано от 25.05.2016 съществуващите разплащателни сметки преминават към условията и лихвените проценти по т.2.1. от настоящият Лихвен бюлетин. </a:t>
            </a:r>
          </a:p>
          <a:p>
            <a:pPr algn="just"/>
            <a:r>
              <a:rPr lang="bg-BG" sz="900" b="1" dirty="0">
                <a:solidFill>
                  <a:srgbClr val="002060"/>
                </a:solidFill>
              </a:rPr>
              <a:t>Разплащателни сметки по Основен Бизнес пакет: </a:t>
            </a:r>
            <a:r>
              <a:rPr lang="bg-BG" sz="900" dirty="0">
                <a:solidFill>
                  <a:srgbClr val="002060"/>
                </a:solidFill>
              </a:rPr>
              <a:t>считано от 25.05.2016 съществуващите разплащателни сметки преминават към условията и лихвените проценти по т.2.4. от настоящият Лихвен бюлетин. </a:t>
            </a:r>
            <a:r>
              <a:rPr lang="bg-BG" sz="900" b="1" dirty="0">
                <a:solidFill>
                  <a:srgbClr val="002060"/>
                </a:solidFill>
              </a:rPr>
              <a:t>Разплащателни сметки по Стандартен Бизнес пакет</a:t>
            </a:r>
            <a:r>
              <a:rPr lang="bg-BG" sz="900" dirty="0">
                <a:solidFill>
                  <a:srgbClr val="002060"/>
                </a:solidFill>
              </a:rPr>
              <a:t>: считано от 25.05.2016 съществуващите разплащателни сметки преминават към условията и лихвените проценти по т.2.4 от настоящият Лихвен бюлетин.</a:t>
            </a:r>
          </a:p>
          <a:p>
            <a:pPr algn="just"/>
            <a:r>
              <a:rPr lang="bg-BG" sz="900" b="1" dirty="0">
                <a:solidFill>
                  <a:srgbClr val="002060"/>
                </a:solidFill>
              </a:rPr>
              <a:t>Разплащателни сметки по </a:t>
            </a:r>
            <a:r>
              <a:rPr lang="bg-BG" sz="900" b="1" dirty="0" err="1">
                <a:solidFill>
                  <a:srgbClr val="002060"/>
                </a:solidFill>
              </a:rPr>
              <a:t>Премиум</a:t>
            </a:r>
            <a:r>
              <a:rPr lang="bg-BG" sz="900" b="1" dirty="0">
                <a:solidFill>
                  <a:srgbClr val="002060"/>
                </a:solidFill>
              </a:rPr>
              <a:t> Бизнес Пакет BGN</a:t>
            </a:r>
            <a:r>
              <a:rPr lang="bg-BG" sz="900" dirty="0">
                <a:solidFill>
                  <a:srgbClr val="002060"/>
                </a:solidFill>
              </a:rPr>
              <a:t>: считано от 25.05.2016 съществуващите разплащателни сметки преминават към условията и лихвените проценти по т.2.5 от настоящият Лихвен бюлетин.</a:t>
            </a:r>
          </a:p>
          <a:p>
            <a:pPr algn="just"/>
            <a:r>
              <a:rPr lang="bg-BG" sz="900" b="1" dirty="0">
                <a:solidFill>
                  <a:srgbClr val="002060"/>
                </a:solidFill>
              </a:rPr>
              <a:t>Разплащателни сметки по </a:t>
            </a:r>
            <a:r>
              <a:rPr lang="bg-BG" sz="900" b="1" dirty="0" err="1">
                <a:solidFill>
                  <a:srgbClr val="002060"/>
                </a:solidFill>
              </a:rPr>
              <a:t>Премиум</a:t>
            </a:r>
            <a:r>
              <a:rPr lang="bg-BG" sz="900" b="1" dirty="0">
                <a:solidFill>
                  <a:srgbClr val="002060"/>
                </a:solidFill>
              </a:rPr>
              <a:t> Бизнес Пакет EUR: </a:t>
            </a:r>
            <a:r>
              <a:rPr lang="bg-BG" sz="900" dirty="0">
                <a:solidFill>
                  <a:srgbClr val="002060"/>
                </a:solidFill>
              </a:rPr>
              <a:t>считано от 25.05.2016 съществуващите разплащателни сметки преминават към условията и лихвените проценти по т.2.4 от настоящият Лихвен бюлетин</a:t>
            </a:r>
          </a:p>
          <a:p>
            <a:pPr algn="just"/>
            <a:r>
              <a:rPr lang="bg-BG" sz="900" b="1" dirty="0">
                <a:solidFill>
                  <a:srgbClr val="002060"/>
                </a:solidFill>
              </a:rPr>
              <a:t>Сметки за частни съдебни изпълнители:</a:t>
            </a:r>
            <a:r>
              <a:rPr lang="bg-BG" sz="900" dirty="0">
                <a:solidFill>
                  <a:srgbClr val="002060"/>
                </a:solidFill>
              </a:rPr>
              <a:t> считано от 25.05.2016 съществуващите разплащателни сметки преминават към условията и лихвените проценти по т.2.4. от Лихвеният бюлетин за физически лица.</a:t>
            </a:r>
          </a:p>
          <a:p>
            <a:pPr algn="just"/>
            <a:r>
              <a:rPr lang="bg-BG" sz="900" b="1" dirty="0">
                <a:solidFill>
                  <a:srgbClr val="002060"/>
                </a:solidFill>
              </a:rPr>
              <a:t>Пакет от сметки за нотариуси</a:t>
            </a:r>
            <a:r>
              <a:rPr lang="bg-BG" sz="900" dirty="0">
                <a:solidFill>
                  <a:srgbClr val="002060"/>
                </a:solidFill>
              </a:rPr>
              <a:t>: считано от 25.05.2016 съществуващите разплащателни сметки за Нотариуси BGN преминават към условията и лихвените проценти по в т.2.11. от настоящия Лихвен бюлетин,- съществуващите разплащателни сметки за Нотариуси USD/EUR преминават към условията и лихвените проценти по в т.2.1. от настоящия Лихвен бюлетин, съществуващите специални сметки за Нотариуси преминават към условията и лихвените проценти по в т.2.12 от настоящия Лихвен бюлетин.</a:t>
            </a:r>
          </a:p>
          <a:p>
            <a:pPr algn="just"/>
            <a:r>
              <a:rPr lang="bg-BG" sz="900" b="1" dirty="0">
                <a:solidFill>
                  <a:srgbClr val="002060"/>
                </a:solidFill>
              </a:rPr>
              <a:t>Пакет от сметки за застрахователни брокери</a:t>
            </a:r>
            <a:r>
              <a:rPr lang="bg-BG" sz="900" dirty="0">
                <a:solidFill>
                  <a:srgbClr val="002060"/>
                </a:solidFill>
              </a:rPr>
              <a:t>: считано от 25.05.2016 съществуващите разплащателни сметки преминават към условията и лихвените проценти по т.2.1 от настоящия Лихвен бюлетин.</a:t>
            </a:r>
          </a:p>
          <a:p>
            <a:pPr algn="just"/>
            <a:r>
              <a:rPr lang="bg-BG" sz="900" b="1" dirty="0">
                <a:solidFill>
                  <a:srgbClr val="002060"/>
                </a:solidFill>
              </a:rPr>
              <a:t>Пакет от сметки за адвокати</a:t>
            </a:r>
            <a:r>
              <a:rPr lang="bg-BG" sz="900" dirty="0">
                <a:solidFill>
                  <a:srgbClr val="002060"/>
                </a:solidFill>
              </a:rPr>
              <a:t>: считано от 25.05.2016 съществуващите разплащателни сметки за адвокати преминават към условията и лихвените проценти посочени в т 2.11 от настоящия Лихвен бюлетин, съществуващите специални сметки на адвокати преминават към условията и лихвените проценти посочени в т.2.13 от настоящия Лихвен бюлетин.</a:t>
            </a:r>
          </a:p>
          <a:p>
            <a:pPr algn="just"/>
            <a:r>
              <a:rPr lang="bg-BG" sz="900" b="1" dirty="0">
                <a:solidFill>
                  <a:srgbClr val="002060"/>
                </a:solidFill>
              </a:rPr>
              <a:t>Срочни депозити: </a:t>
            </a:r>
            <a:r>
              <a:rPr lang="bg-BG" sz="900" dirty="0">
                <a:solidFill>
                  <a:srgbClr val="002060"/>
                </a:solidFill>
              </a:rPr>
              <a:t>всички съществуващи срочни депозити до настъпване на падеж запазват условията и лихвените проценти съгласно сключените договори. По депозити, които се подновяват автоматично, на падеж, настъпил след 25.05.2016, ще се начисляват лихва за съответният срок и валута по лихвени проценти за Стандартен срочен депозит, посочени в т.1.1 от Лихвен бюлетин за юридически лица.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01F2FBC-9554-6DC9-0742-0651FA9BD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20" y="9634687"/>
            <a:ext cx="999167" cy="22059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EC15784-C3BA-0B1C-BB65-F36B410CE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>
                <a:solidFill>
                  <a:srgbClr val="002060"/>
                </a:solidFill>
              </a:rPr>
              <a:t>2</a:t>
            </a:fld>
            <a:endParaRPr lang="bg-BG" dirty="0">
              <a:solidFill>
                <a:srgbClr val="002060"/>
              </a:solidFill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BC2B28C-0961-1D4A-CC29-9FC5930269E5}"/>
              </a:ext>
            </a:extLst>
          </p:cNvPr>
          <p:cNvSpPr txBox="1"/>
          <p:nvPr/>
        </p:nvSpPr>
        <p:spPr>
          <a:xfrm>
            <a:off x="388215" y="453473"/>
            <a:ext cx="6180766" cy="492443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>
              <a:spcBef>
                <a:spcPct val="0"/>
              </a:spcBef>
            </a:pPr>
            <a:r>
              <a:rPr lang="bg-BG" sz="1600" b="1" dirty="0">
                <a:solidFill>
                  <a:srgbClr val="00529C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продукти, сключени в офисите на придобитата от "Юробанк България" АД "Алфа Банк-Клон Б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70DBED78-12BA-89E9-0EFB-0DD219FB700E}"/>
              </a:ext>
            </a:extLst>
          </p:cNvPr>
          <p:cNvSpPr txBox="1"/>
          <p:nvPr/>
        </p:nvSpPr>
        <p:spPr>
          <a:xfrm>
            <a:off x="352107" y="6218610"/>
            <a:ext cx="6034406" cy="738664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>
              <a:spcBef>
                <a:spcPct val="0"/>
              </a:spcBef>
            </a:pPr>
            <a:r>
              <a:rPr lang="bg-BG" sz="1600" b="1" dirty="0">
                <a:solidFill>
                  <a:srgbClr val="00529C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Промени в условията на договори по продукти (разплащателни сметки, срочни депозити и други сметки), открити в „Банка Пиреос България“ АД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886651-2DC9-D0E1-DD7B-9418B0F8998F}"/>
              </a:ext>
            </a:extLst>
          </p:cNvPr>
          <p:cNvSpPr txBox="1"/>
          <p:nvPr/>
        </p:nvSpPr>
        <p:spPr>
          <a:xfrm>
            <a:off x="352107" y="7092957"/>
            <a:ext cx="603440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900" b="1" dirty="0">
                <a:solidFill>
                  <a:srgbClr val="002060"/>
                </a:solidFill>
              </a:rPr>
              <a:t>Срочни депозити</a:t>
            </a:r>
            <a:r>
              <a:rPr lang="bg-BG" sz="900" dirty="0">
                <a:solidFill>
                  <a:srgbClr val="002060"/>
                </a:solidFill>
              </a:rPr>
              <a:t>: всички съществуващи срочни депозити до настъпване на падеж запазват условията и лихвените проценти съгласно сключените договори. По депозити, които се подновяват автоматично, на падеж, настъпил след 18.11.2019 ще се начисляват лихва за съответният срок и валута по лихвени проценти за Стандартен срочен депозит, посочени в т.1.1 от Лихвен бюлетин за юридически лица.</a:t>
            </a:r>
          </a:p>
          <a:p>
            <a:pPr algn="just"/>
            <a:r>
              <a:rPr lang="bg-BG" sz="900" dirty="0">
                <a:solidFill>
                  <a:srgbClr val="002060"/>
                </a:solidFill>
              </a:rPr>
              <a:t>Считано от 18.11.2019 се преустановява сключването на нови договори за следните продукти, предлагани в офисите на придобитата от "Юробанк България" АД „Банка Пиреос България“ АД: РАЗПЛАЩАТЕЛНА СМЕТКА ПИРЕОС ЕКСПРЕС; РАЗПЛАЩАТЕЛНА СМЕТКА;ДРУГИ ВИДОВЕ СМЕТКИ; ДЕПОЗИТНИ ПРОДУКТИ: считано от 18.11.2019 съществуващите разплащателни сметки и други видове сметки преминават към условията и лихвените проценти по т.2.1. от настоящият Лихвен бюлетин за юридически лица.</a:t>
            </a:r>
          </a:p>
          <a:p>
            <a:pPr algn="just"/>
            <a:r>
              <a:rPr lang="bg-BG" sz="900" dirty="0">
                <a:solidFill>
                  <a:srgbClr val="002060"/>
                </a:solidFill>
              </a:rPr>
              <a:t>Разплащателни сметки по Бизнес Пакет „Стандарт“, Бизнес Пакет „Плюс“, Бизнес Пакет „</a:t>
            </a:r>
            <a:r>
              <a:rPr lang="bg-BG" sz="900" dirty="0" err="1">
                <a:solidFill>
                  <a:srgbClr val="002060"/>
                </a:solidFill>
              </a:rPr>
              <a:t>Премиум</a:t>
            </a:r>
            <a:r>
              <a:rPr lang="bg-BG" sz="900" dirty="0">
                <a:solidFill>
                  <a:srgbClr val="002060"/>
                </a:solidFill>
              </a:rPr>
              <a:t>“, както и Пиреос Пакет ЧСИ: считано от 18.11.2019 запазват параметрите на условията съгласно сключените договори.</a:t>
            </a:r>
          </a:p>
        </p:txBody>
      </p:sp>
    </p:spTree>
    <p:extLst>
      <p:ext uri="{BB962C8B-B14F-4D97-AF65-F5344CB8AC3E}">
        <p14:creationId xmlns:p14="http://schemas.microsoft.com/office/powerpoint/2010/main" val="376252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29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61B0A8-6D89-2CC5-E46D-81012932F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B328ED9-5883-7241-98A8-DAF6F93CC203}"/>
              </a:ext>
            </a:extLst>
          </p:cNvPr>
          <p:cNvSpPr/>
          <p:nvPr/>
        </p:nvSpPr>
        <p:spPr>
          <a:xfrm>
            <a:off x="270667" y="111648"/>
            <a:ext cx="4410516" cy="584775"/>
          </a:xfrm>
          <a:prstGeom prst="roundRect">
            <a:avLst>
              <a:gd name="adj" fmla="val 150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3D3D3D1E-6187-1579-58C6-ED0C29816BD4}"/>
              </a:ext>
            </a:extLst>
          </p:cNvPr>
          <p:cNvGrpSpPr/>
          <p:nvPr/>
        </p:nvGrpSpPr>
        <p:grpSpPr>
          <a:xfrm>
            <a:off x="270667" y="433424"/>
            <a:ext cx="6289967" cy="9141794"/>
            <a:chOff x="0" y="0"/>
            <a:chExt cx="4452530" cy="2356159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5B2B1FD2-C953-C27E-A9C4-27B28D2710E5}"/>
                </a:ext>
              </a:extLst>
            </p:cNvPr>
            <p:cNvSpPr/>
            <p:nvPr/>
          </p:nvSpPr>
          <p:spPr>
            <a:xfrm>
              <a:off x="0" y="0"/>
              <a:ext cx="4452530" cy="2356159"/>
            </a:xfrm>
            <a:custGeom>
              <a:avLst/>
              <a:gdLst/>
              <a:ahLst/>
              <a:cxnLst/>
              <a:rect l="l" t="t" r="r" b="b"/>
              <a:pathLst>
                <a:path w="4452530" h="2356159">
                  <a:moveTo>
                    <a:pt x="23355" y="0"/>
                  </a:moveTo>
                  <a:lnTo>
                    <a:pt x="4429175" y="0"/>
                  </a:lnTo>
                  <a:cubicBezTo>
                    <a:pt x="4435369" y="0"/>
                    <a:pt x="4441310" y="2461"/>
                    <a:pt x="4445689" y="6841"/>
                  </a:cubicBezTo>
                  <a:cubicBezTo>
                    <a:pt x="4450069" y="11221"/>
                    <a:pt x="4452530" y="17161"/>
                    <a:pt x="4452530" y="23355"/>
                  </a:cubicBezTo>
                  <a:lnTo>
                    <a:pt x="4452530" y="2332804"/>
                  </a:lnTo>
                  <a:cubicBezTo>
                    <a:pt x="4452530" y="2338998"/>
                    <a:pt x="4450069" y="2344938"/>
                    <a:pt x="4445689" y="2349318"/>
                  </a:cubicBezTo>
                  <a:cubicBezTo>
                    <a:pt x="4441310" y="2353698"/>
                    <a:pt x="4435369" y="2356159"/>
                    <a:pt x="4429175" y="2356159"/>
                  </a:cubicBezTo>
                  <a:lnTo>
                    <a:pt x="23355" y="2356159"/>
                  </a:lnTo>
                  <a:cubicBezTo>
                    <a:pt x="17161" y="2356159"/>
                    <a:pt x="11221" y="2353698"/>
                    <a:pt x="6841" y="2349318"/>
                  </a:cubicBezTo>
                  <a:cubicBezTo>
                    <a:pt x="2461" y="2344938"/>
                    <a:pt x="0" y="2338998"/>
                    <a:pt x="0" y="2332804"/>
                  </a:cubicBezTo>
                  <a:lnTo>
                    <a:pt x="0" y="23355"/>
                  </a:lnTo>
                  <a:cubicBezTo>
                    <a:pt x="0" y="17161"/>
                    <a:pt x="2461" y="11221"/>
                    <a:pt x="6841" y="6841"/>
                  </a:cubicBezTo>
                  <a:cubicBezTo>
                    <a:pt x="11221" y="2461"/>
                    <a:pt x="17161" y="0"/>
                    <a:pt x="23355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8" name="TextBox 4">
              <a:extLst>
                <a:ext uri="{FF2B5EF4-FFF2-40B4-BE49-F238E27FC236}">
                  <a16:creationId xmlns:a16="http://schemas.microsoft.com/office/drawing/2014/main" id="{830D7A87-B362-41B4-429B-D7C521CA742B}"/>
                </a:ext>
              </a:extLst>
            </p:cNvPr>
            <p:cNvSpPr txBox="1"/>
            <p:nvPr/>
          </p:nvSpPr>
          <p:spPr>
            <a:xfrm>
              <a:off x="0" y="-38100"/>
              <a:ext cx="4452530" cy="23942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sp>
        <p:nvSpPr>
          <p:cNvPr id="10" name="TextBox 8">
            <a:extLst>
              <a:ext uri="{FF2B5EF4-FFF2-40B4-BE49-F238E27FC236}">
                <a16:creationId xmlns:a16="http://schemas.microsoft.com/office/drawing/2014/main" id="{F99C33A4-7604-C56E-838A-99920FABB1DA}"/>
              </a:ext>
            </a:extLst>
          </p:cNvPr>
          <p:cNvSpPr txBox="1"/>
          <p:nvPr/>
        </p:nvSpPr>
        <p:spPr>
          <a:xfrm>
            <a:off x="343885" y="206584"/>
            <a:ext cx="5503870" cy="738664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pPr>
              <a:spcBef>
                <a:spcPct val="0"/>
              </a:spcBef>
            </a:pPr>
            <a:r>
              <a:rPr lang="bg-BG" sz="1600" b="1" dirty="0">
                <a:solidFill>
                  <a:srgbClr val="00529C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Промени в условията на договори по продукти (разплащателни сметки, срочни депозити и други сметки), открити в „Банка Пиреос </a:t>
            </a:r>
            <a:r>
              <a:rPr lang="bg-BG" sz="1600" b="1" dirty="0" err="1">
                <a:solidFill>
                  <a:srgbClr val="00529C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България“АД</a:t>
            </a:r>
            <a:endParaRPr lang="bg-BG" sz="1600" b="1" dirty="0">
              <a:solidFill>
                <a:srgbClr val="00529C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5C80DDA2-0A67-D92C-42BC-8204A9C1F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6" y="9629924"/>
            <a:ext cx="999167" cy="22059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37C4CF3-DDED-BD17-7568-D177C5152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88286"/>
              </p:ext>
            </p:extLst>
          </p:nvPr>
        </p:nvGraphicFramePr>
        <p:xfrm>
          <a:off x="423249" y="1052875"/>
          <a:ext cx="5960699" cy="7346309"/>
        </p:xfrm>
        <a:graphic>
          <a:graphicData uri="http://schemas.openxmlformats.org/drawingml/2006/table">
            <a:tbl>
              <a:tblPr/>
              <a:tblGrid>
                <a:gridCol w="288564">
                  <a:extLst>
                    <a:ext uri="{9D8B030D-6E8A-4147-A177-3AD203B41FA5}">
                      <a16:colId xmlns:a16="http://schemas.microsoft.com/office/drawing/2014/main" val="3226967180"/>
                    </a:ext>
                  </a:extLst>
                </a:gridCol>
                <a:gridCol w="2295525">
                  <a:extLst>
                    <a:ext uri="{9D8B030D-6E8A-4147-A177-3AD203B41FA5}">
                      <a16:colId xmlns:a16="http://schemas.microsoft.com/office/drawing/2014/main" val="34491790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439106846"/>
                    </a:ext>
                  </a:extLst>
                </a:gridCol>
                <a:gridCol w="1023714">
                  <a:extLst>
                    <a:ext uri="{9D8B030D-6E8A-4147-A177-3AD203B41FA5}">
                      <a16:colId xmlns:a16="http://schemas.microsoft.com/office/drawing/2014/main" val="449488234"/>
                    </a:ext>
                  </a:extLst>
                </a:gridCol>
                <a:gridCol w="1133696">
                  <a:extLst>
                    <a:ext uri="{9D8B030D-6E8A-4147-A177-3AD203B41FA5}">
                      <a16:colId xmlns:a16="http://schemas.microsoft.com/office/drawing/2014/main" val="1733047301"/>
                    </a:ext>
                  </a:extLst>
                </a:gridCol>
              </a:tblGrid>
              <a:tr h="25209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№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</a:t>
                      </a:r>
                      <a:endParaRPr lang="bg-BG" sz="850" b="1" baseline="30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Валута</a:t>
                      </a:r>
                      <a:endParaRPr lang="en-US" sz="85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Годишен лихвен процент </a:t>
                      </a:r>
                      <a:endParaRPr lang="en-US" sz="85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Минимална сума</a:t>
                      </a:r>
                      <a:endParaRPr lang="en-US" sz="85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9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983919"/>
                  </a:ext>
                </a:extLst>
              </a:tr>
              <a:tr h="129702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</a:t>
                      </a: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пиреос</a:t>
                      </a: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експрес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BGN, EUR, USD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746161"/>
                  </a:ext>
                </a:extLst>
              </a:tr>
              <a:tr h="25209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BGN, EUR, USD, CAD, GBP, CHF, NOK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</a:t>
                      </a: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%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382835"/>
                  </a:ext>
                </a:extLst>
              </a:tr>
              <a:tr h="129702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3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Набирателна</a:t>
                      </a: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сметка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BGN, EUR, USD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440671"/>
                  </a:ext>
                </a:extLst>
              </a:tr>
              <a:tr h="25209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4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Сметка за лица в производство по </a:t>
                      </a: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несъстоятелност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endParaRPr lang="en-US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107452"/>
                  </a:ext>
                </a:extLst>
              </a:tr>
              <a:tr h="129702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5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Ликвидационна</a:t>
                      </a: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сметка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endParaRPr lang="en-US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916295"/>
                  </a:ext>
                </a:extLst>
              </a:tr>
              <a:tr h="129702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6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Сметка </a:t>
                      </a: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грантови</a:t>
                      </a: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схеми</a:t>
                      </a: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на ЕС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BGN, EUR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endParaRPr lang="en-US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128295"/>
                  </a:ext>
                </a:extLst>
              </a:tr>
              <a:tr h="129702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7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Ескроу</a:t>
                      </a: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сметка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BGN, EUR, USD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endParaRPr lang="en-US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533114"/>
                  </a:ext>
                </a:extLst>
              </a:tr>
              <a:tr h="129702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8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Други</a:t>
                      </a: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видове</a:t>
                      </a: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сметки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BGN, EUR, USD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endParaRPr lang="en-US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008470"/>
                  </a:ext>
                </a:extLst>
              </a:tr>
              <a:tr h="25209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9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Разплащателна сметка на </a:t>
                      </a: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земеделски</a:t>
                      </a: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производител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endParaRPr lang="en-US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758658"/>
                  </a:ext>
                </a:extLst>
              </a:tr>
              <a:tr h="252090">
                <a:tc gridSpan="5">
                  <a:txBody>
                    <a:bodyPr/>
                    <a:lstStyle/>
                    <a:p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Считано от 14.11.2016 </a:t>
                      </a:r>
                      <a:r>
                        <a:rPr lang="ru-RU" sz="850" b="1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Картова</a:t>
                      </a:r>
                      <a:r>
                        <a:rPr lang="ru-RU" sz="850" b="1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сметка за юридически лица 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не се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предлага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.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Лихвените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проценти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по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съществуващите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договори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са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както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следва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: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405229"/>
                  </a:ext>
                </a:extLst>
              </a:tr>
              <a:tr h="129702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10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Картова</a:t>
                      </a: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сметка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endParaRPr lang="en-US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878953"/>
                  </a:ext>
                </a:extLst>
              </a:tr>
              <a:tr h="252090">
                <a:tc gridSpan="5">
                  <a:txBody>
                    <a:bodyPr/>
                    <a:lstStyle/>
                    <a:p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Лихвените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проценти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по договори за </a:t>
                      </a:r>
                      <a:r>
                        <a:rPr lang="ru-RU" sz="850" b="1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Пиреос</a:t>
                      </a:r>
                      <a:r>
                        <a:rPr lang="ru-RU" sz="850" b="1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Депозит 15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,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които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вече не се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предлагат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, се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променят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както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следва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и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влизат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в сила от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следващия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автоматично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подновен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срок на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депозитите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,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настъпил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на и след 16.08.2018 г.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 sz="900" b="0" i="0" u="none" strike="noStrike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813982"/>
                  </a:ext>
                </a:extLst>
              </a:tr>
              <a:tr h="129702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11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g-BG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Пиреос депозит 15 месеца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EUR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</a:t>
                      </a: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4</a:t>
                      </a: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</a:t>
                      </a:r>
                      <a:endParaRPr lang="en-US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138770"/>
                  </a:ext>
                </a:extLst>
              </a:tr>
              <a:tr h="374478">
                <a:tc gridSpan="5">
                  <a:txBody>
                    <a:bodyPr/>
                    <a:lstStyle/>
                    <a:p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Лихвените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проценти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по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съществуващи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договори за </a:t>
                      </a:r>
                      <a:r>
                        <a:rPr lang="ru-RU" sz="850" b="1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Срочен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1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депозит стандарт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,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открити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в периода до 01.09.2005 г., се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променят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както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следва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и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влизат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в сила от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следващия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автоматично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подновен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срок на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депозитите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,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настъпил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на и след 03.11.2017 г.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buNone/>
                      </a:pPr>
                      <a:endParaRPr lang="bg-BG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buNone/>
                      </a:pPr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316261"/>
                  </a:ext>
                </a:extLst>
              </a:tr>
              <a:tr h="129754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1.1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2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Срочен депозит стандарт</a:t>
                      </a: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(1 </a:t>
                      </a: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месец)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buNone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BGN</a:t>
                      </a:r>
                      <a:endParaRPr lang="bg-BG" sz="850" b="0" i="0" u="none" strike="noStrike" dirty="0">
                        <a:effectLst/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buNone/>
                      </a:pPr>
                      <a:r>
                        <a:rPr lang="bg-BG" sz="850" b="0" i="0" u="none" strike="noStrike" dirty="0">
                          <a:effectLst/>
                          <a:latin typeface="+mn-lt"/>
                        </a:rPr>
                        <a:t>-</a:t>
                      </a:r>
                      <a:endParaRPr lang="en-US" sz="850" b="0" i="0" u="none" strike="noStrike" dirty="0">
                        <a:effectLst/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192317"/>
                  </a:ext>
                </a:extLst>
              </a:tr>
              <a:tr h="252090">
                <a:tc gridSpan="5">
                  <a:txBody>
                    <a:bodyPr/>
                    <a:lstStyle/>
                    <a:p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Лихвените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проценти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по договори за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Разплащателни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сметки -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мигрирали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които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вече не се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предлагат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, се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променят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както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следва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и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влизат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в сила от 10.01.2018г.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buNone/>
                      </a:pPr>
                      <a:endParaRPr lang="bg-BG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buNone/>
                      </a:pPr>
                      <a:endParaRPr lang="en-US" sz="900" b="0" i="0" u="none" strike="noStrike" dirty="0">
                        <a:effectLst/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274147"/>
                  </a:ext>
                </a:extLst>
              </a:tr>
              <a:tr h="37453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.13.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Разплащателни сметки - мигрирали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BGN, EUR, USD, CAD, GBP, DKK, CHF, NOK, RON, SEK, JPY, PLN</a:t>
                      </a:r>
                      <a:endParaRPr lang="bg-BG" sz="85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buNone/>
                      </a:pPr>
                      <a:r>
                        <a:rPr lang="bg-BG" sz="850" b="0" i="0" u="none" strike="noStrike" dirty="0">
                          <a:effectLst/>
                          <a:latin typeface="+mn-lt"/>
                        </a:rPr>
                        <a:t>-</a:t>
                      </a:r>
                      <a:endParaRPr lang="en-US" sz="850" b="0" i="0" u="none" strike="noStrike" dirty="0">
                        <a:effectLst/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213314"/>
                  </a:ext>
                </a:extLst>
              </a:tr>
              <a:tr h="252090">
                <a:tc gridSpan="5">
                  <a:txBody>
                    <a:bodyPr/>
                    <a:lstStyle/>
                    <a:p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Считано от 23.07.2019 г., 18-Месечен Депозит се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спира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от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продажба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.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Съществуващите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депозити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продължават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да се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олихвяват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съгласно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лихвените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проценти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b="0" i="0" u="none" strike="noStrike" baseline="0" dirty="0" err="1">
                          <a:solidFill>
                            <a:srgbClr val="002060"/>
                          </a:solidFill>
                        </a:rPr>
                        <a:t>по-долу</a:t>
                      </a:r>
                      <a:r>
                        <a:rPr lang="ru-RU" sz="850" b="0" i="0" u="none" strike="noStrike" baseline="0" dirty="0">
                          <a:solidFill>
                            <a:srgbClr val="002060"/>
                          </a:solidFill>
                        </a:rPr>
                        <a:t>.: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bg-BG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buNone/>
                      </a:pPr>
                      <a:endParaRPr lang="en-US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671810"/>
                  </a:ext>
                </a:extLst>
              </a:tr>
              <a:tr h="37453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.14.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18-месечен депозит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8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BGN</a:t>
                      </a:r>
                      <a:endParaRPr lang="bg-BG" sz="8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EUR</a:t>
                      </a:r>
                      <a:endParaRPr lang="bg-BG" sz="8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USD</a:t>
                      </a:r>
                      <a:endParaRPr kumimoji="0" lang="bg-BG" sz="8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BGN 977.92 (EUR 500)</a:t>
                      </a:r>
                    </a:p>
                    <a:p>
                      <a:pPr marL="0" marR="0" lvl="0" indent="0" algn="ctr">
                        <a:buNone/>
                      </a:pPr>
                      <a:r>
                        <a:rPr lang="en-US" sz="8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EUR 500</a:t>
                      </a:r>
                    </a:p>
                    <a:p>
                      <a:pPr marL="0" marR="0" lvl="0" indent="0" algn="ctr">
                        <a:buNone/>
                      </a:pPr>
                      <a:r>
                        <a:rPr lang="en-US" sz="85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Aptos"/>
                        </a:rPr>
                        <a:t>USD 3 000</a:t>
                      </a:r>
                      <a:endParaRPr lang="en-US" sz="850" dirty="0"/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449509"/>
                  </a:ext>
                </a:extLst>
              </a:tr>
              <a:tr h="252090">
                <a:tc gridSpan="5">
                  <a:txBody>
                    <a:bodyPr/>
                    <a:lstStyle/>
                    <a:p>
                      <a:pPr marL="0" marR="0" lvl="1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Считано от 23.07.2019 г., </a:t>
                      </a:r>
                      <a:r>
                        <a:rPr lang="ru-RU" sz="850" b="1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24-Месечен Депозит 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се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спира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от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продажба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Съществуващите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депозити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продължават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да се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олихвяват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съгласно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лихвените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проценти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по-долу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endParaRPr lang="bg-BG" sz="850" b="0" i="0" u="none" strike="noStrike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bg-BG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530871"/>
                  </a:ext>
                </a:extLst>
              </a:tr>
              <a:tr h="374530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1.1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5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24</a:t>
                      </a: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-месечен депозит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ptos"/>
                        </a:rPr>
                        <a:t>BGN</a:t>
                      </a:r>
                      <a:endParaRPr lang="bg-BG" sz="8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ptos"/>
                      </a:endParaRPr>
                    </a:p>
                    <a:p>
                      <a:pPr marL="0" marR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ptos"/>
                        </a:rPr>
                        <a:t>EUR</a:t>
                      </a:r>
                      <a:endParaRPr lang="bg-BG" sz="8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ptos"/>
                      </a:endParaRPr>
                    </a:p>
                    <a:p>
                      <a:pPr marL="0" marR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ptos"/>
                        </a:rPr>
                        <a:t>USD</a:t>
                      </a:r>
                      <a:endParaRPr kumimoji="0" lang="en-US" sz="850" dirty="0"/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bg-BG" sz="850" b="0" i="0" u="none" strike="noStrike" baseline="0" noProof="0" dirty="0">
                          <a:solidFill>
                            <a:srgbClr val="002060"/>
                          </a:solidFill>
                          <a:latin typeface="Aptos"/>
                        </a:rPr>
                        <a:t>0.00%</a:t>
                      </a:r>
                      <a:endParaRPr lang="en-US" sz="850" dirty="0"/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buNone/>
                      </a:pPr>
                      <a:r>
                        <a:rPr lang="en-US" sz="850" b="0" i="0" u="none" strike="noStrike" noProof="0">
                          <a:solidFill>
                            <a:srgbClr val="002060"/>
                          </a:solidFill>
                          <a:effectLst/>
                          <a:latin typeface="Aptos"/>
                        </a:rPr>
                        <a:t>BGN 977.92 (EUR 500)</a:t>
                      </a:r>
                    </a:p>
                    <a:p>
                      <a:pPr marL="0" marR="0" lvl="0" indent="0" algn="ctr">
                        <a:buNone/>
                      </a:pPr>
                      <a:r>
                        <a:rPr lang="en-US" sz="850" b="0" i="0" u="none" strike="noStrike" noProof="0">
                          <a:solidFill>
                            <a:srgbClr val="002060"/>
                          </a:solidFill>
                          <a:effectLst/>
                          <a:latin typeface="Aptos"/>
                        </a:rPr>
                        <a:t>EUR 500</a:t>
                      </a:r>
                    </a:p>
                    <a:p>
                      <a:pPr marL="0" marR="0" lvl="0" indent="0" algn="ctr">
                        <a:buNone/>
                      </a:pPr>
                      <a:r>
                        <a:rPr lang="en-US" sz="85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Aptos"/>
                        </a:rPr>
                        <a:t>USD 3 000</a:t>
                      </a:r>
                      <a:endParaRPr lang="en-US" sz="850" dirty="0"/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472572"/>
                  </a:ext>
                </a:extLst>
              </a:tr>
              <a:tr h="252090">
                <a:tc gridSpan="5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Считано от 23.07.2019 г., </a:t>
                      </a:r>
                      <a:r>
                        <a:rPr lang="ru-RU" sz="850" b="1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Депозит </a:t>
                      </a:r>
                      <a:r>
                        <a:rPr lang="ru-RU" sz="850" b="1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Пиреос</a:t>
                      </a:r>
                      <a:r>
                        <a:rPr lang="ru-RU" sz="850" b="1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Максимум – 3 </a:t>
                      </a:r>
                      <a:r>
                        <a:rPr lang="ru-RU" sz="850" b="1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години</a:t>
                      </a:r>
                      <a:r>
                        <a:rPr lang="ru-RU" sz="850" b="1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се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спира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от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продажба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Съществуващите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депозити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продължават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да се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олихвяват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съгласно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лихвените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проценти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по-долу</a:t>
                      </a:r>
                      <a:r>
                        <a:rPr lang="ru-RU" sz="85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endParaRPr lang="bg-BG" sz="850" b="0" i="0" u="none" strike="noStrike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bg-BG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656182"/>
                  </a:ext>
                </a:extLst>
              </a:tr>
              <a:tr h="496918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1.1</a:t>
                      </a:r>
                      <a:r>
                        <a:rPr lang="bg-BG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6</a:t>
                      </a:r>
                      <a:r>
                        <a:rPr lang="en-US" sz="850" b="1" baseline="0" dirty="0">
                          <a:solidFill>
                            <a:srgbClr val="002060"/>
                          </a:solidFill>
                          <a:latin typeface="+mn-lt"/>
                        </a:rPr>
                        <a:t>.</a:t>
                      </a:r>
                      <a:endParaRPr lang="bg-BG" sz="850" b="1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Депозит Пиреос Максимум – 3 години</a:t>
                      </a: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BGN</a:t>
                      </a:r>
                      <a:endParaRPr lang="bg-BG" sz="8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EUR</a:t>
                      </a:r>
                      <a:endParaRPr lang="bg-BG" sz="8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USD</a:t>
                      </a:r>
                      <a:endParaRPr kumimoji="0" lang="bg-BG" sz="8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0.00%</a:t>
                      </a: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(</a:t>
                      </a: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Лихвен</a:t>
                      </a: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процент за </a:t>
                      </a:r>
                      <a:r>
                        <a:rPr lang="ru-RU" sz="850" b="0" baseline="0" dirty="0" err="1">
                          <a:solidFill>
                            <a:srgbClr val="002060"/>
                          </a:solidFill>
                          <a:latin typeface="+mn-lt"/>
                        </a:rPr>
                        <a:t>целия</a:t>
                      </a: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период на депозита</a:t>
                      </a:r>
                      <a:r>
                        <a:rPr lang="en-US" sz="85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– 0.00%)</a:t>
                      </a:r>
                      <a:endParaRPr lang="bg-BG" sz="85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buNone/>
                      </a:pPr>
                      <a:r>
                        <a:rPr lang="en-US" sz="85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Aptos"/>
                        </a:rPr>
                        <a:t>BGN 977.92 (EUR 500)</a:t>
                      </a:r>
                    </a:p>
                    <a:p>
                      <a:pPr marL="0" marR="0" lvl="0" indent="0" algn="ctr">
                        <a:buNone/>
                      </a:pPr>
                      <a:r>
                        <a:rPr lang="en-US" sz="85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Aptos"/>
                        </a:rPr>
                        <a:t>EUR 500</a:t>
                      </a:r>
                    </a:p>
                    <a:p>
                      <a:pPr marL="0" marR="0" lvl="0" indent="0" algn="ctr" defTabSz="685800">
                        <a:buNone/>
                        <a:tabLst/>
                        <a:defRPr/>
                      </a:pPr>
                      <a:r>
                        <a:rPr lang="en-US" sz="85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Aptos"/>
                        </a:rPr>
                        <a:t>USD 3 000</a:t>
                      </a: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01447"/>
                  </a:ext>
                </a:extLst>
              </a:tr>
              <a:tr h="619254">
                <a:tc gridSpan="5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Считано от 11.03.2016 г.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Промоционален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4-месечен Депозит за юридически лица не се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предлага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за нови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клиенти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. От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настъпване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на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първия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падеж на 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депозита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същият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ще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продължи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да се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олихвява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с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годишен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лихвен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процент за 3 (три)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месечен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депозит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Пиреос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Стандарт,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съгласно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актуалния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Лихвен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бюлетин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за Юридически лица на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Банката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към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момента на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подновяването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, и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ще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се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подновява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автоматично при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действащите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условия за 3 (три)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месечен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депозит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Пиреос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Стандарт.</a:t>
                      </a:r>
                      <a:endParaRPr lang="en-US" sz="850" dirty="0">
                        <a:solidFill>
                          <a:srgbClr val="002060"/>
                        </a:solidFill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bg-BG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9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8255" marR="8255" marT="82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921216"/>
                  </a:ext>
                </a:extLst>
              </a:tr>
              <a:tr h="374478">
                <a:tc gridSpan="5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Считано от 11.03.2016 г., Депозит 10 не се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предлага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за нови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клиенти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След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изтичане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една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календарна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година от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откриването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на депозита,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същия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ще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започне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да се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олихвява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с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годишен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лихвен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процент за стандартен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едномесечен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депозит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съгласно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актуалния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Лихвен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бюлетин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Банката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5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към</a:t>
                      </a:r>
                      <a:r>
                        <a:rPr lang="ru-RU" sz="85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момента</a:t>
                      </a:r>
                      <a:r>
                        <a:rPr lang="ru-RU" sz="850" dirty="0"/>
                        <a:t>. </a:t>
                      </a:r>
                      <a:endParaRPr lang="en-US" sz="850" dirty="0">
                        <a:solidFill>
                          <a:srgbClr val="002060"/>
                        </a:solidFill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472614"/>
                  </a:ext>
                </a:extLst>
              </a:tr>
              <a:tr h="252090">
                <a:tc gridSpan="5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*При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нарушаване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на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условията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по договор за срочен депозит се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прилага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лихвен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процент равен на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този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по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разплащателните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сметки за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съответната</a:t>
                      </a:r>
                      <a:r>
                        <a:rPr lang="ru-RU" sz="85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850" dirty="0" err="1">
                          <a:solidFill>
                            <a:srgbClr val="002060"/>
                          </a:solidFill>
                        </a:rPr>
                        <a:t>валута</a:t>
                      </a:r>
                      <a:endParaRPr lang="en-US" sz="850" dirty="0">
                        <a:solidFill>
                          <a:srgbClr val="002060"/>
                        </a:solidFill>
                      </a:endParaRPr>
                    </a:p>
                  </a:txBody>
                  <a:tcPr marL="8197" marR="8197" marT="8197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899915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DEFDCC9-51B4-F110-E4B6-48B45C45EFB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83CA"/>
              </a:clrFrom>
              <a:clrTo>
                <a:srgbClr val="0083C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4516" y="-37127"/>
            <a:ext cx="1506763" cy="58504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421DEFF-6A22-2248-62AF-CE931649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442A-4A36-437E-A510-1E2EA1794A89}" type="slidenum">
              <a:rPr lang="bg-BG" smtClean="0">
                <a:solidFill>
                  <a:srgbClr val="002060"/>
                </a:solidFill>
              </a:rPr>
              <a:t>3</a:t>
            </a:fld>
            <a:endParaRPr lang="bg-BG" dirty="0">
              <a:solidFill>
                <a:srgbClr val="002060"/>
              </a:solidFill>
            </a:endParaRPr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id="{15A18896-40A1-C53D-710A-7FF76E60AEA3}"/>
              </a:ext>
            </a:extLst>
          </p:cNvPr>
          <p:cNvSpPr txBox="1"/>
          <p:nvPr/>
        </p:nvSpPr>
        <p:spPr>
          <a:xfrm>
            <a:off x="440609" y="8555104"/>
            <a:ext cx="5460568" cy="215444"/>
          </a:xfrm>
          <a:prstGeom prst="rect">
            <a:avLst/>
          </a:prstGeom>
        </p:spPr>
        <p:txBody>
          <a:bodyPr wrap="square" lIns="0" tIns="0" rIns="0" bIns="0" rtlCol="0" anchor="ctr">
            <a:spAutoFit/>
          </a:bodyPr>
          <a:lstStyle/>
          <a:p>
            <a:r>
              <a:rPr lang="ru-RU" sz="1400" b="1" i="0" u="none" strike="noStrike" baseline="0" dirty="0" err="1">
                <a:solidFill>
                  <a:srgbClr val="00529C"/>
                </a:solidFill>
              </a:rPr>
              <a:t>Пакетни</a:t>
            </a:r>
            <a:r>
              <a:rPr lang="ru-RU" sz="1400" b="1" i="0" u="none" strike="noStrike" baseline="0" dirty="0">
                <a:solidFill>
                  <a:srgbClr val="00529C"/>
                </a:solidFill>
              </a:rPr>
              <a:t> </a:t>
            </a:r>
            <a:r>
              <a:rPr lang="ru-RU" sz="1400" b="1" i="0" u="none" strike="noStrike" baseline="0" dirty="0" err="1">
                <a:solidFill>
                  <a:srgbClr val="00529C"/>
                </a:solidFill>
              </a:rPr>
              <a:t>програми</a:t>
            </a:r>
            <a:r>
              <a:rPr lang="ru-RU" sz="1400" b="1" i="0" u="none" strike="noStrike" baseline="0" dirty="0">
                <a:solidFill>
                  <a:srgbClr val="00529C"/>
                </a:solidFill>
              </a:rPr>
              <a:t>, </a:t>
            </a:r>
            <a:r>
              <a:rPr lang="ru-RU" sz="1400" b="1" i="0" u="none" strike="noStrike" baseline="0" dirty="0" err="1">
                <a:solidFill>
                  <a:srgbClr val="00529C"/>
                </a:solidFill>
              </a:rPr>
              <a:t>открити</a:t>
            </a:r>
            <a:r>
              <a:rPr lang="ru-RU" sz="1400" b="1" i="0" u="none" strike="noStrike" baseline="0" dirty="0">
                <a:solidFill>
                  <a:srgbClr val="00529C"/>
                </a:solidFill>
              </a:rPr>
              <a:t> в „Банка </a:t>
            </a:r>
            <a:r>
              <a:rPr lang="ru-RU" sz="1400" b="1" i="0" u="none" strike="noStrike" baseline="0" dirty="0" err="1">
                <a:solidFill>
                  <a:srgbClr val="00529C"/>
                </a:solidFill>
              </a:rPr>
              <a:t>Пиреос</a:t>
            </a:r>
            <a:r>
              <a:rPr lang="ru-RU" sz="1400" b="1" i="0" u="none" strike="noStrike" baseline="0" dirty="0">
                <a:solidFill>
                  <a:srgbClr val="00529C"/>
                </a:solidFill>
              </a:rPr>
              <a:t> България“</a:t>
            </a:r>
            <a:endParaRPr lang="ru-RU" sz="1400" b="0" i="0" u="none" strike="noStrike" baseline="0" dirty="0">
              <a:solidFill>
                <a:srgbClr val="00529C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E648CA-8B4D-B972-EC2B-256817608C19}"/>
              </a:ext>
            </a:extLst>
          </p:cNvPr>
          <p:cNvSpPr txBox="1"/>
          <p:nvPr/>
        </p:nvSpPr>
        <p:spPr>
          <a:xfrm>
            <a:off x="411797" y="8831508"/>
            <a:ext cx="603440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2060"/>
                </a:solidFill>
              </a:rPr>
              <a:t>Бизнес </a:t>
            </a:r>
            <a:r>
              <a:rPr lang="ru-RU" sz="900" dirty="0" err="1">
                <a:solidFill>
                  <a:srgbClr val="002060"/>
                </a:solidFill>
              </a:rPr>
              <a:t>Пакети</a:t>
            </a:r>
            <a:r>
              <a:rPr lang="ru-RU" sz="900" dirty="0">
                <a:solidFill>
                  <a:srgbClr val="002060"/>
                </a:solidFill>
              </a:rPr>
              <a:t> и </a:t>
            </a:r>
            <a:r>
              <a:rPr lang="ru-RU" sz="900" dirty="0" err="1">
                <a:solidFill>
                  <a:srgbClr val="002060"/>
                </a:solidFill>
              </a:rPr>
              <a:t>Пиреос</a:t>
            </a:r>
            <a:r>
              <a:rPr lang="ru-RU" sz="900" dirty="0">
                <a:solidFill>
                  <a:srgbClr val="002060"/>
                </a:solidFill>
              </a:rPr>
              <a:t> Пакет ЧСИ</a:t>
            </a:r>
          </a:p>
          <a:p>
            <a:pPr algn="just"/>
            <a:r>
              <a:rPr lang="ru-RU" sz="900" dirty="0">
                <a:solidFill>
                  <a:srgbClr val="002060"/>
                </a:solidFill>
              </a:rPr>
              <a:t>Считано от 15.10.2019г. се </a:t>
            </a:r>
            <a:r>
              <a:rPr lang="ru-RU" sz="900" dirty="0" err="1">
                <a:solidFill>
                  <a:srgbClr val="002060"/>
                </a:solidFill>
              </a:rPr>
              <a:t>преустановява</a:t>
            </a:r>
            <a:r>
              <a:rPr lang="ru-RU" sz="900" dirty="0">
                <a:solidFill>
                  <a:srgbClr val="002060"/>
                </a:solidFill>
              </a:rPr>
              <a:t> </a:t>
            </a:r>
            <a:r>
              <a:rPr lang="ru-RU" sz="900" dirty="0" err="1">
                <a:solidFill>
                  <a:srgbClr val="002060"/>
                </a:solidFill>
              </a:rPr>
              <a:t>предлагането</a:t>
            </a:r>
            <a:r>
              <a:rPr lang="ru-RU" sz="900" dirty="0">
                <a:solidFill>
                  <a:srgbClr val="002060"/>
                </a:solidFill>
              </a:rPr>
              <a:t>/</a:t>
            </a:r>
            <a:r>
              <a:rPr lang="ru-RU" sz="900" dirty="0" err="1">
                <a:solidFill>
                  <a:srgbClr val="002060"/>
                </a:solidFill>
              </a:rPr>
              <a:t>подновяването</a:t>
            </a:r>
            <a:r>
              <a:rPr lang="ru-RU" sz="900" dirty="0">
                <a:solidFill>
                  <a:srgbClr val="002060"/>
                </a:solidFill>
              </a:rPr>
              <a:t> на Бизнес </a:t>
            </a:r>
            <a:r>
              <a:rPr lang="ru-RU" sz="900" dirty="0" err="1">
                <a:solidFill>
                  <a:srgbClr val="002060"/>
                </a:solidFill>
              </a:rPr>
              <a:t>пакети</a:t>
            </a:r>
            <a:r>
              <a:rPr lang="ru-RU" sz="900" dirty="0">
                <a:solidFill>
                  <a:srgbClr val="002060"/>
                </a:solidFill>
              </a:rPr>
              <a:t> за юридически лица - Бизнес Пакет „Стандарт“, Бизнес Пакет „Плюс“, Бизнес Пакет „Премиум“, </a:t>
            </a:r>
            <a:r>
              <a:rPr lang="ru-RU" sz="900" dirty="0" err="1">
                <a:solidFill>
                  <a:srgbClr val="002060"/>
                </a:solidFill>
              </a:rPr>
              <a:t>както</a:t>
            </a:r>
            <a:r>
              <a:rPr lang="ru-RU" sz="900" dirty="0">
                <a:solidFill>
                  <a:srgbClr val="002060"/>
                </a:solidFill>
              </a:rPr>
              <a:t> и </a:t>
            </a:r>
            <a:r>
              <a:rPr lang="ru-RU" sz="900" dirty="0" err="1">
                <a:solidFill>
                  <a:srgbClr val="002060"/>
                </a:solidFill>
              </a:rPr>
              <a:t>Пиреос</a:t>
            </a:r>
            <a:r>
              <a:rPr lang="ru-RU" sz="900" dirty="0">
                <a:solidFill>
                  <a:srgbClr val="002060"/>
                </a:solidFill>
              </a:rPr>
              <a:t> Пакет ЧСИ</a:t>
            </a:r>
          </a:p>
        </p:txBody>
      </p:sp>
    </p:spTree>
    <p:extLst>
      <p:ext uri="{BB962C8B-B14F-4D97-AF65-F5344CB8AC3E}">
        <p14:creationId xmlns:p14="http://schemas.microsoft.com/office/powerpoint/2010/main" val="784869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26aa9b-ad19-4f10-9a14-e6565aae638b">
      <Terms xmlns="http://schemas.microsoft.com/office/infopath/2007/PartnerControls"/>
    </lcf76f155ced4ddcb4097134ff3c332f>
    <TaxCatchAll xmlns="448120ce-112b-402e-9ce6-96c84c2881b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CB9A20E4E3234B809C28007D45979D" ma:contentTypeVersion="11" ma:contentTypeDescription="Create a new document." ma:contentTypeScope="" ma:versionID="7f22a3e6fcf79daf43238f909a89d468">
  <xsd:schema xmlns:xsd="http://www.w3.org/2001/XMLSchema" xmlns:xs="http://www.w3.org/2001/XMLSchema" xmlns:p="http://schemas.microsoft.com/office/2006/metadata/properties" xmlns:ns2="4126aa9b-ad19-4f10-9a14-e6565aae638b" xmlns:ns3="448120ce-112b-402e-9ce6-96c84c2881b3" targetNamespace="http://schemas.microsoft.com/office/2006/metadata/properties" ma:root="true" ma:fieldsID="4267e55b64afb0d684541df4ee90d87a" ns2:_="" ns3:_="">
    <xsd:import namespace="4126aa9b-ad19-4f10-9a14-e6565aae638b"/>
    <xsd:import namespace="448120ce-112b-402e-9ce6-96c84c2881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26aa9b-ad19-4f10-9a14-e6565aae63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0fa8ff0-b49a-4d65-abec-f538171521a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120ce-112b-402e-9ce6-96c84c2881b3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1426f294-f2ea-4948-81e5-6ada6c0d6870}" ma:internalName="TaxCatchAll" ma:showField="CatchAllData" ma:web="448120ce-112b-402e-9ce6-96c84c2881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5E7333-981B-45F0-988D-F71D3A83C1E9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448120ce-112b-402e-9ce6-96c84c2881b3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4126aa9b-ad19-4f10-9a14-e6565aae638b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ADA95CD-54F6-4651-AAE5-D0CB409881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26aa9b-ad19-4f10-9a14-e6565aae638b"/>
    <ds:schemaRef ds:uri="448120ce-112b-402e-9ce6-96c84c2881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B42DFA-A712-4E94-8A10-0B814945A8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680</TotalTime>
  <Words>2012</Words>
  <Application>Microsoft Office PowerPoint</Application>
  <PresentationFormat>A4 Paper (210x297 mm)</PresentationFormat>
  <Paragraphs>271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Canva Sans 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Gabriela V. Pashkunova</dc:creator>
  <cp:lastModifiedBy>Bella I. Georgieva</cp:lastModifiedBy>
  <cp:revision>75</cp:revision>
  <dcterms:created xsi:type="dcterms:W3CDTF">2025-09-26T08:24:13Z</dcterms:created>
  <dcterms:modified xsi:type="dcterms:W3CDTF">2025-10-20T12:45:16Z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02144bb-458c-4e89-89b8-824f69d6f433_Enabled">
    <vt:lpwstr>true</vt:lpwstr>
  </property>
  <property fmtid="{D5CDD505-2E9C-101B-9397-08002B2CF9AE}" pid="3" name="MSIP_Label_102144bb-458c-4e89-89b8-824f69d6f433_SetDate">
    <vt:lpwstr>2025-09-26T09:00:54Z</vt:lpwstr>
  </property>
  <property fmtid="{D5CDD505-2E9C-101B-9397-08002B2CF9AE}" pid="4" name="MSIP_Label_102144bb-458c-4e89-89b8-824f69d6f433_Method">
    <vt:lpwstr>Standard</vt:lpwstr>
  </property>
  <property fmtid="{D5CDD505-2E9C-101B-9397-08002B2CF9AE}" pid="5" name="MSIP_Label_102144bb-458c-4e89-89b8-824f69d6f433_Name">
    <vt:lpwstr>Internal Use</vt:lpwstr>
  </property>
  <property fmtid="{D5CDD505-2E9C-101B-9397-08002B2CF9AE}" pid="6" name="MSIP_Label_102144bb-458c-4e89-89b8-824f69d6f433_SiteId">
    <vt:lpwstr>22fe70d1-f14f-4143-9839-9d91aa178113</vt:lpwstr>
  </property>
  <property fmtid="{D5CDD505-2E9C-101B-9397-08002B2CF9AE}" pid="7" name="MSIP_Label_102144bb-458c-4e89-89b8-824f69d6f433_ActionId">
    <vt:lpwstr>5f9be579-008c-45c2-bb7f-72a43f9dda63</vt:lpwstr>
  </property>
  <property fmtid="{D5CDD505-2E9C-101B-9397-08002B2CF9AE}" pid="8" name="MSIP_Label_102144bb-458c-4e89-89b8-824f69d6f433_ContentBits">
    <vt:lpwstr>2</vt:lpwstr>
  </property>
  <property fmtid="{D5CDD505-2E9C-101B-9397-08002B2CF9AE}" pid="9" name="MSIP_Label_102144bb-458c-4e89-89b8-824f69d6f433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 Internal Use </vt:lpwstr>
  </property>
  <property fmtid="{D5CDD505-2E9C-101B-9397-08002B2CF9AE}" pid="12" name="ContentTypeId">
    <vt:lpwstr>0x01010038CB9A20E4E3234B809C28007D45979D</vt:lpwstr>
  </property>
  <property fmtid="{D5CDD505-2E9C-101B-9397-08002B2CF9AE}" pid="13" name="MediaServiceImageTags">
    <vt:lpwstr/>
  </property>
</Properties>
</file>